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Fira Sans Medium"/>
      <p:regular r:id="rId24"/>
      <p:bold r:id="rId25"/>
      <p:italic r:id="rId26"/>
      <p:boldItalic r:id="rId27"/>
    </p:embeddedFont>
    <p:embeddedFont>
      <p:font typeface="Fira Sans ExtraBold"/>
      <p:bold r:id="rId28"/>
      <p:boldItalic r:id="rId29"/>
    </p:embeddedFont>
    <p:embeddedFont>
      <p:font typeface="Fira Sans"/>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FiraSansMedium-regular.fntdata"/><Relationship Id="rId23"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FiraSansMedium-italic.fntdata"/><Relationship Id="rId25" Type="http://schemas.openxmlformats.org/officeDocument/2006/relationships/font" Target="fonts/FiraSansMedium-bold.fntdata"/><Relationship Id="rId28" Type="http://schemas.openxmlformats.org/officeDocument/2006/relationships/font" Target="fonts/FiraSansExtraBold-bold.fntdata"/><Relationship Id="rId27" Type="http://schemas.openxmlformats.org/officeDocument/2006/relationships/font" Target="fonts/FiraSans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FiraSansExtra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bold.fntdata"/><Relationship Id="rId30" Type="http://schemas.openxmlformats.org/officeDocument/2006/relationships/font" Target="fonts/FiraSans-regular.fntdata"/><Relationship Id="rId11" Type="http://schemas.openxmlformats.org/officeDocument/2006/relationships/slide" Target="slides/slide5.xml"/><Relationship Id="rId33" Type="http://schemas.openxmlformats.org/officeDocument/2006/relationships/font" Target="fonts/FiraSans-boldItalic.fntdata"/><Relationship Id="rId10" Type="http://schemas.openxmlformats.org/officeDocument/2006/relationships/slide" Target="slides/slide4.xml"/><Relationship Id="rId32" Type="http://schemas.openxmlformats.org/officeDocument/2006/relationships/font" Target="fonts/FiraSans-italic.fntdata"/><Relationship Id="rId13" Type="http://schemas.openxmlformats.org/officeDocument/2006/relationships/slide" Target="slides/slide7.xml"/><Relationship Id="rId35" Type="http://schemas.openxmlformats.org/officeDocument/2006/relationships/font" Target="fonts/RobotoMono-bold.fntdata"/><Relationship Id="rId12" Type="http://schemas.openxmlformats.org/officeDocument/2006/relationships/slide" Target="slides/slide6.xml"/><Relationship Id="rId34" Type="http://schemas.openxmlformats.org/officeDocument/2006/relationships/font" Target="fonts/RobotoMono-regular.fntdata"/><Relationship Id="rId15" Type="http://schemas.openxmlformats.org/officeDocument/2006/relationships/slide" Target="slides/slide9.xml"/><Relationship Id="rId37" Type="http://schemas.openxmlformats.org/officeDocument/2006/relationships/font" Target="fonts/RobotoMono-boldItalic.fntdata"/><Relationship Id="rId14" Type="http://schemas.openxmlformats.org/officeDocument/2006/relationships/slide" Target="slides/slide8.xml"/><Relationship Id="rId36" Type="http://schemas.openxmlformats.org/officeDocument/2006/relationships/font" Target="fonts/Roboto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4f1bc08d3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104f1bc08d3_2_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4f1bc08d3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 recommendation engine: </a:t>
            </a:r>
            <a:r>
              <a:rPr lang="en" sz="1000">
                <a:solidFill>
                  <a:srgbClr val="3A3838"/>
                </a:solidFill>
                <a:latin typeface="Fira Sans"/>
                <a:ea typeface="Fira Sans"/>
                <a:cs typeface="Fira Sans"/>
                <a:sym typeface="Fira Sans"/>
              </a:rPr>
              <a:t>For example, based on customer sentiment, Amazon can recommend the Estée Lauder Revitalizing Supreme+ Youth Power Cream to users who have shown interest in anti-aging or hydrating products.</a:t>
            </a:r>
            <a:endParaRPr sz="1000">
              <a:solidFill>
                <a:srgbClr val="3A3838"/>
              </a:solidFill>
              <a:latin typeface="Fira Sans"/>
              <a:ea typeface="Fira Sans"/>
              <a:cs typeface="Fira Sans"/>
              <a:sym typeface="Fira Sans"/>
            </a:endParaRPr>
          </a:p>
          <a:p>
            <a:pPr indent="0" lvl="0" marL="0" rtl="0" algn="l">
              <a:spcBef>
                <a:spcPts val="0"/>
              </a:spcBef>
              <a:spcAft>
                <a:spcPts val="0"/>
              </a:spcAft>
              <a:buNone/>
            </a:pPr>
            <a:r>
              <a:rPr lang="en" sz="1000">
                <a:solidFill>
                  <a:srgbClr val="3A3838"/>
                </a:solidFill>
                <a:latin typeface="Fira Sans"/>
                <a:ea typeface="Fira Sans"/>
                <a:cs typeface="Fira Sans"/>
                <a:sym typeface="Fira Sans"/>
              </a:rPr>
              <a:t>Expand data: Collecting more diverse data will improve the quality of sentiment analysis and make the ranking system more robust, leading to better recommendations and insights.</a:t>
            </a:r>
            <a:endParaRPr sz="1000">
              <a:solidFill>
                <a:srgbClr val="3A3838"/>
              </a:solidFill>
              <a:latin typeface="Fira Sans"/>
              <a:ea typeface="Fira Sans"/>
              <a:cs typeface="Fira Sans"/>
              <a:sym typeface="Fira Sans"/>
            </a:endParaRPr>
          </a:p>
          <a:p>
            <a:pPr indent="0" lvl="0" marL="0" rtl="0" algn="l">
              <a:spcBef>
                <a:spcPts val="0"/>
              </a:spcBef>
              <a:spcAft>
                <a:spcPts val="0"/>
              </a:spcAft>
              <a:buNone/>
            </a:pPr>
            <a:r>
              <a:t/>
            </a:r>
            <a:endParaRPr/>
          </a:p>
        </p:txBody>
      </p:sp>
      <p:sp>
        <p:nvSpPr>
          <p:cNvPr id="390" name="Google Shape;390;g104f1bc08d3_2_2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5de07c2a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Create dynamic promotions based on the ranked sentiment. For example, promote products with top-ranked positive features (e.g., hydration, anti-aging) to audiences who have demonstrated interest in those qualities.</a:t>
            </a:r>
            <a:endParaRPr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Use the ranked keywords to personalize email campaigns, showing customers products that match their sentiment profile (e.g., if a customer’s reviews mention hydration or anti-aging, recommend products with similar positive attributes).</a:t>
            </a:r>
            <a:endParaRPr sz="1000">
              <a:solidFill>
                <a:srgbClr val="3A3838"/>
              </a:solidFill>
              <a:latin typeface="Fira Sans"/>
              <a:ea typeface="Fira Sans"/>
              <a:cs typeface="Fira Sans"/>
              <a:sym typeface="Fira Sans"/>
            </a:endParaRPr>
          </a:p>
          <a:p>
            <a:pPr indent="0" lvl="0" marL="0" rtl="0" algn="l">
              <a:spcBef>
                <a:spcPts val="0"/>
              </a:spcBef>
              <a:spcAft>
                <a:spcPts val="0"/>
              </a:spcAft>
              <a:buNone/>
            </a:pPr>
            <a:r>
              <a:t/>
            </a:r>
            <a:endParaRPr/>
          </a:p>
        </p:txBody>
      </p:sp>
      <p:sp>
        <p:nvSpPr>
          <p:cNvPr id="412" name="Google Shape;412;g315de07c2a0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5de07c2a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15de07c2a0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4f1bc08d3_2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104f1bc08d3_2_5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4f1bc08d3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04f1bc08d3_2_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4f1bc08d3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sz="900">
              <a:solidFill>
                <a:schemeClr val="dk1"/>
              </a:solidFill>
              <a:latin typeface="Fira Sans"/>
              <a:ea typeface="Fira Sans"/>
              <a:cs typeface="Fira Sans"/>
              <a:sym typeface="Fira Sans"/>
            </a:endParaRPr>
          </a:p>
          <a:p>
            <a:pPr indent="0" lvl="0" marL="0" rtl="0" algn="l">
              <a:lnSpc>
                <a:spcPct val="130000"/>
              </a:lnSpc>
              <a:spcBef>
                <a:spcPts val="0"/>
              </a:spcBef>
              <a:spcAft>
                <a:spcPts val="0"/>
              </a:spcAft>
              <a:buNone/>
            </a:pPr>
            <a:r>
              <a:rPr b="1" lang="en" sz="900">
                <a:solidFill>
                  <a:schemeClr val="dk1"/>
                </a:solidFill>
                <a:latin typeface="Fira Sans"/>
                <a:ea typeface="Fira Sans"/>
                <a:cs typeface="Fira Sans"/>
                <a:sym typeface="Fira Sans"/>
              </a:rPr>
              <a:t>Project Objective:</a:t>
            </a:r>
            <a:r>
              <a:rPr lang="en" sz="900">
                <a:solidFill>
                  <a:schemeClr val="dk1"/>
                </a:solidFill>
                <a:latin typeface="Fira Sans"/>
                <a:ea typeface="Fira Sans"/>
                <a:cs typeface="Fira Sans"/>
                <a:sym typeface="Fira Sans"/>
              </a:rPr>
              <a:t> Analyzing how customer reviews of products like the Estée Lauder Cream can help Amazon refine its customer experience and product offerings.</a:t>
            </a:r>
            <a:endParaRPr b="1" sz="900">
              <a:solidFill>
                <a:schemeClr val="dk1"/>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b="1" lang="en" sz="900">
                <a:solidFill>
                  <a:schemeClr val="dk1"/>
                </a:solidFill>
                <a:latin typeface="Roboto"/>
                <a:ea typeface="Roboto"/>
                <a:cs typeface="Roboto"/>
                <a:sym typeface="Roboto"/>
              </a:rPr>
              <a:t>Goal for Project:</a:t>
            </a:r>
            <a:endParaRPr b="1" sz="900">
              <a:solidFill>
                <a:schemeClr val="dk1"/>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Leverage sentiment analysis and keyword ranking to provide actionable insights for Amazon’s product recommendations and Estée Lauder’s marketing strategy, helping both improve customer experience and drive sales.</a:t>
            </a:r>
            <a:endParaRPr sz="9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71" name="Google Shape;171;g104f1bc08d3_2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4f1bc08d3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04f1bc08d3_2_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5de07c2a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5de07c2a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5de07c2a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5de07c2a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5e185fa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5e185fa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4f1bc08d3_2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04f1bc08d3_2_5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4f1bc08d3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F1-Score</a:t>
            </a:r>
            <a:r>
              <a:rPr lang="en">
                <a:solidFill>
                  <a:schemeClr val="dk1"/>
                </a:solidFill>
              </a:rPr>
              <a:t>: The harmonic mean of precision and recall. It balances the trade-off between precision and recall.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F1-Score for Class 0</a:t>
            </a:r>
            <a:r>
              <a:rPr lang="en">
                <a:solidFill>
                  <a:schemeClr val="dk1"/>
                </a:solidFill>
              </a:rPr>
              <a:t>: </a:t>
            </a:r>
            <a:r>
              <a:rPr lang="en">
                <a:solidFill>
                  <a:srgbClr val="188038"/>
                </a:solidFill>
                <a:latin typeface="Roboto Mono"/>
                <a:ea typeface="Roboto Mono"/>
                <a:cs typeface="Roboto Mono"/>
                <a:sym typeface="Roboto Mono"/>
              </a:rPr>
              <a:t>0.53</a:t>
            </a:r>
            <a:endParaRPr>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reflects a </a:t>
            </a:r>
            <a:r>
              <a:rPr b="1" lang="en">
                <a:solidFill>
                  <a:schemeClr val="dk1"/>
                </a:solidFill>
              </a:rPr>
              <a:t>moderate performance</a:t>
            </a:r>
            <a:r>
              <a:rPr lang="en">
                <a:solidFill>
                  <a:schemeClr val="dk1"/>
                </a:solidFill>
              </a:rPr>
              <a:t>. Since precision is low and recall is high (1.0), the F1 score is relatively modest.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F1-Score for Class 1</a:t>
            </a:r>
            <a:r>
              <a:rPr lang="en">
                <a:solidFill>
                  <a:schemeClr val="dk1"/>
                </a:solidFill>
              </a:rPr>
              <a:t>: </a:t>
            </a:r>
            <a:r>
              <a:rPr lang="en">
                <a:solidFill>
                  <a:srgbClr val="188038"/>
                </a:solidFill>
                <a:latin typeface="Roboto Mono"/>
                <a:ea typeface="Roboto Mono"/>
                <a:cs typeface="Roboto Mono"/>
                <a:sym typeface="Roboto Mono"/>
              </a:rPr>
              <a:t>0.83</a:t>
            </a:r>
            <a:endParaRPr>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reflects </a:t>
            </a:r>
            <a:r>
              <a:rPr b="1" lang="en">
                <a:solidFill>
                  <a:schemeClr val="dk1"/>
                </a:solidFill>
              </a:rPr>
              <a:t>better performance</a:t>
            </a:r>
            <a:r>
              <a:rPr lang="en">
                <a:solidFill>
                  <a:schemeClr val="dk1"/>
                </a:solidFill>
              </a:rPr>
              <a:t> since the precision and recall are both high.</a:t>
            </a:r>
            <a:endParaRPr>
              <a:solidFill>
                <a:schemeClr val="dk1"/>
              </a:solidFill>
            </a:endParaRPr>
          </a:p>
          <a:p>
            <a:pPr indent="0" lvl="0" marL="0" rtl="0" algn="l">
              <a:spcBef>
                <a:spcPts val="1200"/>
              </a:spcBef>
              <a:spcAft>
                <a:spcPts val="0"/>
              </a:spcAft>
              <a:buNone/>
            </a:pPr>
            <a:r>
              <a:rPr lang="en">
                <a:solidFill>
                  <a:schemeClr val="dk1"/>
                </a:solidFill>
              </a:rPr>
              <a:t>Since the positive class (class 1) has more instances (86 vs. 14), the weighted average gives more importance to its performance, which explains the </a:t>
            </a:r>
            <a:r>
              <a:rPr b="1" lang="en">
                <a:solidFill>
                  <a:schemeClr val="dk1"/>
                </a:solidFill>
              </a:rPr>
              <a:t>higher overall precision</a:t>
            </a:r>
            <a:r>
              <a:rPr lang="en">
                <a:solidFill>
                  <a:schemeClr val="dk1"/>
                </a:solidFill>
              </a:rPr>
              <a:t> (0.91) and reasonable recall (0.75)</a:t>
            </a:r>
            <a:endParaRPr/>
          </a:p>
        </p:txBody>
      </p:sp>
      <p:sp>
        <p:nvSpPr>
          <p:cNvPr id="366" name="Google Shape;366;g104f1bc08d3_2_1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5514974" y="821531"/>
            <a:ext cx="2693194" cy="3500438"/>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
        <p:nvSpPr>
          <p:cNvPr id="63" name="Google Shape;63;p16"/>
          <p:cNvSpPr/>
          <p:nvPr>
            <p:ph idx="2" type="pic"/>
          </p:nvPr>
        </p:nvSpPr>
        <p:spPr>
          <a:xfrm>
            <a:off x="816769" y="1452951"/>
            <a:ext cx="3904958" cy="2512267"/>
          </a:xfrm>
          <a:prstGeom prst="rect">
            <a:avLst/>
          </a:prstGeom>
          <a:noFill/>
          <a:ln>
            <a:noFill/>
          </a:ln>
        </p:spPr>
      </p:sp>
      <p:sp>
        <p:nvSpPr>
          <p:cNvPr id="64" name="Google Shape;64;p16"/>
          <p:cNvSpPr/>
          <p:nvPr>
            <p:ph idx="3" type="pic"/>
          </p:nvPr>
        </p:nvSpPr>
        <p:spPr>
          <a:xfrm>
            <a:off x="4335870" y="1965008"/>
            <a:ext cx="1070796" cy="220023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65" name="Shape 65"/>
        <p:cNvGrpSpPr/>
        <p:nvPr/>
      </p:nvGrpSpPr>
      <p:grpSpPr>
        <a:xfrm>
          <a:off x="0" y="0"/>
          <a:ext cx="0" cy="0"/>
          <a:chOff x="0" y="0"/>
          <a:chExt cx="0" cy="0"/>
        </a:xfrm>
      </p:grpSpPr>
      <p:sp>
        <p:nvSpPr>
          <p:cNvPr id="66" name="Google Shape;66;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4" name="Google Shape;74;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2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7" name="Google Shape;87;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9" name="Google Shape;89;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8" name="Shape 98"/>
        <p:cNvGrpSpPr/>
        <p:nvPr/>
      </p:nvGrpSpPr>
      <p:grpSpPr>
        <a:xfrm>
          <a:off x="0" y="0"/>
          <a:ext cx="0" cy="0"/>
          <a:chOff x="0" y="0"/>
          <a:chExt cx="0" cy="0"/>
        </a:xfrm>
      </p:grpSpPr>
      <p:sp>
        <p:nvSpPr>
          <p:cNvPr id="99" name="Google Shape;99;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1" name="Google Shape;101;p2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2" name="Google Shape;102;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5" name="Shape 105"/>
        <p:cNvGrpSpPr/>
        <p:nvPr/>
      </p:nvGrpSpPr>
      <p:grpSpPr>
        <a:xfrm>
          <a:off x="0" y="0"/>
          <a:ext cx="0" cy="0"/>
          <a:chOff x="0" y="0"/>
          <a:chExt cx="0" cy="0"/>
        </a:xfrm>
      </p:grpSpPr>
      <p:sp>
        <p:nvSpPr>
          <p:cNvPr id="106" name="Google Shape;106;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3"/>
          <p:cNvSpPr/>
          <p:nvPr>
            <p:ph idx="2" type="pic"/>
          </p:nvPr>
        </p:nvSpPr>
        <p:spPr>
          <a:xfrm>
            <a:off x="3887391" y="740569"/>
            <a:ext cx="4629150" cy="3655219"/>
          </a:xfrm>
          <a:prstGeom prst="rect">
            <a:avLst/>
          </a:prstGeom>
          <a:noFill/>
          <a:ln>
            <a:noFill/>
          </a:ln>
        </p:spPr>
      </p:sp>
      <p:sp>
        <p:nvSpPr>
          <p:cNvPr id="108" name="Google Shape;108;p2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25"/>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25"/>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0.jpg"/><Relationship Id="rId5" Type="http://schemas.openxmlformats.org/officeDocument/2006/relationships/image" Target="../media/image16.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mailto:fchowdhury1@leomail.tamuc.edu" TargetMode="External"/><Relationship Id="rId4" Type="http://schemas.openxmlformats.org/officeDocument/2006/relationships/hyperlink" Target="mailto:trashid2@leomail.tamuc.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7.gif"/><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p:nvPr/>
        </p:nvSpPr>
        <p:spPr>
          <a:xfrm rot="5400000">
            <a:off x="7409121" y="2411953"/>
            <a:ext cx="2487517"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9" name="Google Shape;129;p26"/>
          <p:cNvSpPr/>
          <p:nvPr/>
        </p:nvSpPr>
        <p:spPr>
          <a:xfrm>
            <a:off x="8060401" y="3721231"/>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 name="Google Shape;130;p26"/>
          <p:cNvSpPr/>
          <p:nvPr/>
        </p:nvSpPr>
        <p:spPr>
          <a:xfrm rot="2476041">
            <a:off x="-1129495" y="-1690598"/>
            <a:ext cx="3018103" cy="532914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26"/>
          <p:cNvSpPr/>
          <p:nvPr/>
        </p:nvSpPr>
        <p:spPr>
          <a:xfrm rot="3140551">
            <a:off x="-1644407" y="-2106140"/>
            <a:ext cx="3018103" cy="532914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26"/>
          <p:cNvSpPr/>
          <p:nvPr/>
        </p:nvSpPr>
        <p:spPr>
          <a:xfrm rot="8901965">
            <a:off x="1694096" y="416281"/>
            <a:ext cx="1027688" cy="955715"/>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26"/>
          <p:cNvSpPr txBox="1"/>
          <p:nvPr/>
        </p:nvSpPr>
        <p:spPr>
          <a:xfrm>
            <a:off x="2709725" y="974750"/>
            <a:ext cx="4384800" cy="23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Fira Sans ExtraBold"/>
                <a:ea typeface="Fira Sans ExtraBold"/>
                <a:cs typeface="Fira Sans ExtraBold"/>
                <a:sym typeface="Fira Sans ExtraBold"/>
              </a:rPr>
              <a:t>MKTBA Hackathon 2024</a:t>
            </a:r>
            <a:endParaRPr sz="21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t/>
            </a:r>
            <a:endParaRPr sz="21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rPr lang="en" sz="2100">
                <a:solidFill>
                  <a:schemeClr val="dk1"/>
                </a:solidFill>
                <a:latin typeface="Fira Sans ExtraBold"/>
                <a:ea typeface="Fira Sans ExtraBold"/>
                <a:cs typeface="Fira Sans ExtraBold"/>
                <a:sym typeface="Fira Sans ExtraBold"/>
              </a:rPr>
              <a:t>Generative AI - Text (Case)</a:t>
            </a:r>
            <a:endParaRPr sz="21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t/>
            </a:r>
            <a:endParaRPr sz="21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rPr lang="en" sz="2100">
                <a:solidFill>
                  <a:schemeClr val="dk1"/>
                </a:solidFill>
                <a:latin typeface="Fira Sans ExtraBold"/>
                <a:ea typeface="Fira Sans ExtraBold"/>
                <a:cs typeface="Fira Sans ExtraBold"/>
                <a:sym typeface="Fira Sans ExtraBold"/>
              </a:rPr>
              <a:t>By Team “Insights Lab”</a:t>
            </a:r>
            <a:endParaRPr sz="21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t/>
            </a:r>
            <a:endParaRPr sz="20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rPr lang="en" sz="1600">
                <a:solidFill>
                  <a:schemeClr val="dk1"/>
                </a:solidFill>
                <a:latin typeface="Fira Sans ExtraBold"/>
                <a:ea typeface="Fira Sans ExtraBold"/>
                <a:cs typeface="Fira Sans ExtraBold"/>
                <a:sym typeface="Fira Sans ExtraBold"/>
              </a:rPr>
              <a:t>Team Members: </a:t>
            </a:r>
            <a:endParaRPr sz="11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rPr lang="en" sz="1500">
                <a:solidFill>
                  <a:schemeClr val="dk1"/>
                </a:solidFill>
                <a:latin typeface="Fira Sans ExtraBold"/>
                <a:ea typeface="Fira Sans ExtraBold"/>
                <a:cs typeface="Fira Sans ExtraBold"/>
                <a:sym typeface="Fira Sans ExtraBold"/>
              </a:rPr>
              <a:t>Faisal Rahman Chowdhury</a:t>
            </a:r>
            <a:endParaRPr sz="15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rPr lang="en" sz="1500">
                <a:solidFill>
                  <a:schemeClr val="dk1"/>
                </a:solidFill>
                <a:latin typeface="Fira Sans ExtraBold"/>
                <a:ea typeface="Fira Sans ExtraBold"/>
                <a:cs typeface="Fira Sans ExtraBold"/>
                <a:sym typeface="Fira Sans ExtraBold"/>
              </a:rPr>
              <a:t>Tazeen Rashid</a:t>
            </a:r>
            <a:endParaRPr sz="1500">
              <a:solidFill>
                <a:schemeClr val="dk1"/>
              </a:solidFill>
              <a:latin typeface="Fira Sans ExtraBold"/>
              <a:ea typeface="Fira Sans ExtraBold"/>
              <a:cs typeface="Fira Sans ExtraBold"/>
              <a:sym typeface="Fira Sans ExtraBold"/>
            </a:endParaRPr>
          </a:p>
        </p:txBody>
      </p:sp>
      <p:pic>
        <p:nvPicPr>
          <p:cNvPr id="134" name="Google Shape;134;p26"/>
          <p:cNvPicPr preferRelativeResize="0"/>
          <p:nvPr/>
        </p:nvPicPr>
        <p:blipFill rotWithShape="1">
          <a:blip r:embed="rId3">
            <a:alphaModFix/>
          </a:blip>
          <a:srcRect b="0" l="0" r="0" t="6620"/>
          <a:stretch/>
        </p:blipFill>
        <p:spPr>
          <a:xfrm>
            <a:off x="6993375" y="3138125"/>
            <a:ext cx="1958100" cy="1828500"/>
          </a:xfrm>
          <a:prstGeom prst="ellipse">
            <a:avLst/>
          </a:prstGeom>
          <a:solidFill>
            <a:srgbClr val="FF9900"/>
          </a:solidFill>
          <a:ln>
            <a:noFill/>
          </a:ln>
        </p:spPr>
      </p:pic>
      <p:pic>
        <p:nvPicPr>
          <p:cNvPr id="135" name="Google Shape;135;p26"/>
          <p:cNvPicPr preferRelativeResize="0"/>
          <p:nvPr/>
        </p:nvPicPr>
        <p:blipFill rotWithShape="1">
          <a:blip r:embed="rId4">
            <a:alphaModFix/>
          </a:blip>
          <a:srcRect b="28896" l="24041" r="24676" t="0"/>
          <a:stretch/>
        </p:blipFill>
        <p:spPr>
          <a:xfrm>
            <a:off x="513525" y="217775"/>
            <a:ext cx="2010900" cy="1858200"/>
          </a:xfrm>
          <a:prstGeom prst="ellipse">
            <a:avLst/>
          </a:prstGeom>
          <a:noFill/>
          <a:ln>
            <a:noFill/>
          </a:ln>
        </p:spPr>
      </p:pic>
      <p:pic>
        <p:nvPicPr>
          <p:cNvPr id="136" name="Google Shape;136;p26"/>
          <p:cNvPicPr preferRelativeResize="0"/>
          <p:nvPr/>
        </p:nvPicPr>
        <p:blipFill>
          <a:blip r:embed="rId5">
            <a:alphaModFix/>
          </a:blip>
          <a:stretch>
            <a:fillRect/>
          </a:stretch>
        </p:blipFill>
        <p:spPr>
          <a:xfrm>
            <a:off x="3059525" y="217775"/>
            <a:ext cx="3415050" cy="640325"/>
          </a:xfrm>
          <a:prstGeom prst="rect">
            <a:avLst/>
          </a:prstGeom>
          <a:noFill/>
          <a:ln>
            <a:noFill/>
          </a:ln>
        </p:spPr>
      </p:pic>
      <p:pic>
        <p:nvPicPr>
          <p:cNvPr id="137" name="Google Shape;137;p26"/>
          <p:cNvPicPr preferRelativeResize="0"/>
          <p:nvPr/>
        </p:nvPicPr>
        <p:blipFill>
          <a:blip r:embed="rId6">
            <a:alphaModFix amt="72000"/>
          </a:blip>
          <a:stretch>
            <a:fillRect/>
          </a:stretch>
        </p:blipFill>
        <p:spPr>
          <a:xfrm>
            <a:off x="4448650" y="3972100"/>
            <a:ext cx="1007725" cy="100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5"/>
          <p:cNvSpPr txBox="1"/>
          <p:nvPr/>
        </p:nvSpPr>
        <p:spPr>
          <a:xfrm>
            <a:off x="1956102" y="208500"/>
            <a:ext cx="64257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FF9900"/>
                </a:solidFill>
                <a:latin typeface="Fira Sans Medium"/>
                <a:ea typeface="Fira Sans Medium"/>
                <a:cs typeface="Fira Sans Medium"/>
                <a:sym typeface="Fira Sans Medium"/>
              </a:rPr>
              <a:t>Actionable Recommendations</a:t>
            </a:r>
            <a:r>
              <a:rPr lang="en" sz="2400">
                <a:solidFill>
                  <a:schemeClr val="dk1"/>
                </a:solidFill>
                <a:latin typeface="Fira Sans Medium"/>
                <a:ea typeface="Fira Sans Medium"/>
                <a:cs typeface="Fira Sans Medium"/>
                <a:sym typeface="Fira Sans Medium"/>
              </a:rPr>
              <a:t> for Amazon Based on Review Insights</a:t>
            </a:r>
            <a:endParaRPr sz="1800">
              <a:solidFill>
                <a:schemeClr val="dk1"/>
              </a:solidFill>
              <a:latin typeface="Fira Sans Medium"/>
              <a:ea typeface="Fira Sans Medium"/>
              <a:cs typeface="Fira Sans Medium"/>
              <a:sym typeface="Fira Sans Medium"/>
            </a:endParaRPr>
          </a:p>
        </p:txBody>
      </p:sp>
      <p:sp>
        <p:nvSpPr>
          <p:cNvPr id="393" name="Google Shape;393;p35"/>
          <p:cNvSpPr txBox="1"/>
          <p:nvPr/>
        </p:nvSpPr>
        <p:spPr>
          <a:xfrm>
            <a:off x="2134000" y="1108800"/>
            <a:ext cx="6655500" cy="40251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Clr>
                <a:schemeClr val="dk1"/>
              </a:buClr>
              <a:buSzPts val="1100"/>
              <a:buFont typeface="Arial"/>
              <a:buNone/>
            </a:pPr>
            <a:r>
              <a:rPr b="1" lang="en" sz="1000">
                <a:solidFill>
                  <a:srgbClr val="3A3838"/>
                </a:solidFill>
                <a:latin typeface="Fira Sans"/>
                <a:ea typeface="Fira Sans"/>
                <a:cs typeface="Fira Sans"/>
                <a:sym typeface="Fira Sans"/>
              </a:rPr>
              <a:t>Enhance Product Recommendations:</a:t>
            </a:r>
            <a:endParaRPr b="1"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Optimize the recommendation engine by integrating sentiment and Ranking. Provide a more dynamic and precise recommendation engine compared to traditional model.</a:t>
            </a:r>
            <a:endParaRPr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This ranking system will ensure that Amazon’s recommendation algorithm is more aligned with customer sentiments, leading to more accurate product suggestions.</a:t>
            </a:r>
            <a:endParaRPr sz="1000">
              <a:solidFill>
                <a:srgbClr val="3A3838"/>
              </a:solidFill>
              <a:latin typeface="Fira Sans"/>
              <a:ea typeface="Fira Sans"/>
              <a:cs typeface="Fira Sans"/>
              <a:sym typeface="Fira Sans"/>
            </a:endParaRPr>
          </a:p>
          <a:p>
            <a:pPr indent="0" lvl="0" marL="457200" rtl="0" algn="l">
              <a:lnSpc>
                <a:spcPct val="130000"/>
              </a:lnSpc>
              <a:spcBef>
                <a:spcPts val="0"/>
              </a:spcBef>
              <a:spcAft>
                <a:spcPts val="0"/>
              </a:spcAft>
              <a:buNone/>
            </a:pPr>
            <a:r>
              <a:t/>
            </a:r>
            <a:endParaRPr sz="1000">
              <a:solidFill>
                <a:srgbClr val="3A3838"/>
              </a:solidFill>
              <a:latin typeface="Fira Sans"/>
              <a:ea typeface="Fira Sans"/>
              <a:cs typeface="Fira Sans"/>
              <a:sym typeface="Fira Sans"/>
            </a:endParaRPr>
          </a:p>
          <a:p>
            <a:pPr indent="0" lvl="0" marL="0" rtl="0" algn="l">
              <a:lnSpc>
                <a:spcPct val="130000"/>
              </a:lnSpc>
              <a:spcBef>
                <a:spcPts val="0"/>
              </a:spcBef>
              <a:spcAft>
                <a:spcPts val="0"/>
              </a:spcAft>
              <a:buNone/>
            </a:pPr>
            <a:r>
              <a:rPr b="1" lang="en" sz="1000">
                <a:solidFill>
                  <a:srgbClr val="3A3838"/>
                </a:solidFill>
                <a:latin typeface="Fira Sans"/>
                <a:ea typeface="Fira Sans"/>
                <a:cs typeface="Fira Sans"/>
                <a:sym typeface="Fira Sans"/>
              </a:rPr>
              <a:t>Expand Data Collection for Better Insights:</a:t>
            </a:r>
            <a:endParaRPr b="1"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Increase Data Coverage: To enhance the accuracy and scope of your analysis, expand the dataset beyond 500 reviews by including more reviews.</a:t>
            </a:r>
            <a:endParaRPr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Other Data Sources: In addition to reviews, integrating customer queries, ratings, and social media feedback can provide a broader picture of customer sentiment and feature preferences.</a:t>
            </a:r>
            <a:endParaRPr sz="1000">
              <a:solidFill>
                <a:srgbClr val="3A3838"/>
              </a:solidFill>
              <a:latin typeface="Fira Sans"/>
              <a:ea typeface="Fira Sans"/>
              <a:cs typeface="Fira Sans"/>
              <a:sym typeface="Fira Sans"/>
            </a:endParaRPr>
          </a:p>
          <a:p>
            <a:pPr indent="0" lvl="0" marL="457200" rtl="0" algn="l">
              <a:lnSpc>
                <a:spcPct val="130000"/>
              </a:lnSpc>
              <a:spcBef>
                <a:spcPts val="0"/>
              </a:spcBef>
              <a:spcAft>
                <a:spcPts val="0"/>
              </a:spcAft>
              <a:buNone/>
            </a:pPr>
            <a:r>
              <a:t/>
            </a:r>
            <a:endParaRPr sz="1000">
              <a:solidFill>
                <a:srgbClr val="3A3838"/>
              </a:solidFill>
              <a:latin typeface="Fira Sans"/>
              <a:ea typeface="Fira Sans"/>
              <a:cs typeface="Fira Sans"/>
              <a:sym typeface="Fira Sans"/>
            </a:endParaRPr>
          </a:p>
          <a:p>
            <a:pPr indent="0" lvl="0" marL="0" rtl="0" algn="l">
              <a:lnSpc>
                <a:spcPct val="130000"/>
              </a:lnSpc>
              <a:spcBef>
                <a:spcPts val="0"/>
              </a:spcBef>
              <a:spcAft>
                <a:spcPts val="0"/>
              </a:spcAft>
              <a:buClr>
                <a:schemeClr val="dk1"/>
              </a:buClr>
              <a:buSzPts val="1100"/>
              <a:buFont typeface="Arial"/>
              <a:buNone/>
            </a:pPr>
            <a:r>
              <a:rPr b="1" lang="en" sz="1000">
                <a:solidFill>
                  <a:srgbClr val="3A3838"/>
                </a:solidFill>
                <a:latin typeface="Fira Sans"/>
                <a:ea typeface="Fira Sans"/>
                <a:cs typeface="Fira Sans"/>
                <a:sym typeface="Fira Sans"/>
              </a:rPr>
              <a:t>Address Customer Pain Points:</a:t>
            </a:r>
            <a:endParaRPr b="1"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Identify the frequent complaints related to pricing and product efficacy (e.g., "too thick," "greasy"). Amazon can highlight customer reviews that address these concerns or offer more context around the product’s features.</a:t>
            </a:r>
            <a:endParaRPr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Trial/Discount Programs: Given that price sensitivity is a common concern, Amazon could consider offering trial sizes or discounted offers for highly rated products, helping reduce the perceived risk for hesitant buyers.</a:t>
            </a:r>
            <a:endParaRPr sz="1000">
              <a:solidFill>
                <a:srgbClr val="3A3838"/>
              </a:solidFill>
              <a:latin typeface="Fira Sans"/>
              <a:ea typeface="Fira Sans"/>
              <a:cs typeface="Fira Sans"/>
              <a:sym typeface="Fira Sans"/>
            </a:endParaRPr>
          </a:p>
          <a:p>
            <a:pPr indent="0" lvl="0" marL="0" marR="0" rtl="0" algn="l">
              <a:lnSpc>
                <a:spcPct val="130000"/>
              </a:lnSpc>
              <a:spcBef>
                <a:spcPts val="0"/>
              </a:spcBef>
              <a:spcAft>
                <a:spcPts val="0"/>
              </a:spcAft>
              <a:buNone/>
            </a:pPr>
            <a:r>
              <a:t/>
            </a:r>
            <a:endParaRPr sz="1000">
              <a:solidFill>
                <a:srgbClr val="3A3838"/>
              </a:solidFill>
              <a:latin typeface="Fira Sans"/>
              <a:ea typeface="Fira Sans"/>
              <a:cs typeface="Fira Sans"/>
              <a:sym typeface="Fira Sans"/>
            </a:endParaRPr>
          </a:p>
        </p:txBody>
      </p:sp>
      <p:sp>
        <p:nvSpPr>
          <p:cNvPr id="394" name="Google Shape;394;p35"/>
          <p:cNvSpPr/>
          <p:nvPr/>
        </p:nvSpPr>
        <p:spPr>
          <a:xfrm rot="-3516629">
            <a:off x="-299386" y="4039058"/>
            <a:ext cx="938952" cy="219675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5" name="Google Shape;395;p35"/>
          <p:cNvSpPr/>
          <p:nvPr/>
        </p:nvSpPr>
        <p:spPr>
          <a:xfrm rot="1726970">
            <a:off x="585804" y="4954789"/>
            <a:ext cx="581372" cy="540656"/>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6" name="Google Shape;396;p35"/>
          <p:cNvSpPr txBox="1"/>
          <p:nvPr/>
        </p:nvSpPr>
        <p:spPr>
          <a:xfrm>
            <a:off x="195100" y="105635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Problem Introduction</a:t>
            </a:r>
            <a:endParaRPr sz="1100">
              <a:solidFill>
                <a:schemeClr val="lt2"/>
              </a:solidFill>
              <a:latin typeface="Fira Sans Medium"/>
              <a:ea typeface="Fira Sans Medium"/>
              <a:cs typeface="Fira Sans Medium"/>
              <a:sym typeface="Fira Sans Medium"/>
            </a:endParaRPr>
          </a:p>
        </p:txBody>
      </p:sp>
      <p:sp>
        <p:nvSpPr>
          <p:cNvPr id="397" name="Google Shape;397;p35"/>
          <p:cNvSpPr txBox="1"/>
          <p:nvPr/>
        </p:nvSpPr>
        <p:spPr>
          <a:xfrm>
            <a:off x="201314" y="1510866"/>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Approach Overview</a:t>
            </a:r>
            <a:endParaRPr sz="1100">
              <a:solidFill>
                <a:schemeClr val="lt2"/>
              </a:solidFill>
              <a:latin typeface="Fira Sans Medium"/>
              <a:ea typeface="Fira Sans Medium"/>
              <a:cs typeface="Fira Sans Medium"/>
              <a:sym typeface="Fira Sans Medium"/>
            </a:endParaRPr>
          </a:p>
        </p:txBody>
      </p:sp>
      <p:sp>
        <p:nvSpPr>
          <p:cNvPr id="398" name="Google Shape;398;p35"/>
          <p:cNvSpPr txBox="1"/>
          <p:nvPr/>
        </p:nvSpPr>
        <p:spPr>
          <a:xfrm>
            <a:off x="201314" y="197828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Analysis &amp; Findings</a:t>
            </a:r>
            <a:endParaRPr sz="1100">
              <a:solidFill>
                <a:schemeClr val="lt2"/>
              </a:solidFill>
              <a:latin typeface="Fira Sans Medium"/>
              <a:ea typeface="Fira Sans Medium"/>
              <a:cs typeface="Fira Sans Medium"/>
              <a:sym typeface="Fira Sans Medium"/>
            </a:endParaRPr>
          </a:p>
        </p:txBody>
      </p:sp>
      <p:sp>
        <p:nvSpPr>
          <p:cNvPr id="399" name="Google Shape;399;p35"/>
          <p:cNvSpPr txBox="1"/>
          <p:nvPr/>
        </p:nvSpPr>
        <p:spPr>
          <a:xfrm>
            <a:off x="201306" y="2468332"/>
            <a:ext cx="2086500" cy="2079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Sentiment Model Demo/Results</a:t>
            </a:r>
            <a:endParaRPr sz="1100">
              <a:solidFill>
                <a:schemeClr val="lt2"/>
              </a:solidFill>
              <a:latin typeface="Fira Sans Medium"/>
              <a:ea typeface="Fira Sans Medium"/>
              <a:cs typeface="Fira Sans Medium"/>
              <a:sym typeface="Fira Sans Medium"/>
            </a:endParaRPr>
          </a:p>
        </p:txBody>
      </p:sp>
      <p:sp>
        <p:nvSpPr>
          <p:cNvPr id="400" name="Google Shape;400;p35"/>
          <p:cNvSpPr txBox="1"/>
          <p:nvPr/>
        </p:nvSpPr>
        <p:spPr>
          <a:xfrm>
            <a:off x="201306" y="2950056"/>
            <a:ext cx="2162400" cy="4185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dk2"/>
                </a:solidFill>
                <a:latin typeface="Fira Sans Medium"/>
                <a:ea typeface="Fira Sans Medium"/>
                <a:cs typeface="Fira Sans Medium"/>
                <a:sym typeface="Fira Sans Medium"/>
              </a:rPr>
              <a:t>Actionable Recommendations</a:t>
            </a:r>
            <a:endParaRPr sz="1100">
              <a:solidFill>
                <a:schemeClr val="dk2"/>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sz="1100">
              <a:solidFill>
                <a:schemeClr val="lt2"/>
              </a:solidFill>
              <a:latin typeface="Fira Sans Medium"/>
              <a:ea typeface="Fira Sans Medium"/>
              <a:cs typeface="Fira Sans Medium"/>
              <a:sym typeface="Fira Sans Medium"/>
            </a:endParaRPr>
          </a:p>
        </p:txBody>
      </p:sp>
      <p:sp>
        <p:nvSpPr>
          <p:cNvPr id="401" name="Google Shape;401;p35"/>
          <p:cNvSpPr txBox="1"/>
          <p:nvPr/>
        </p:nvSpPr>
        <p:spPr>
          <a:xfrm>
            <a:off x="201314" y="3423077"/>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Conclusion</a:t>
            </a:r>
            <a:endParaRPr sz="1100">
              <a:solidFill>
                <a:schemeClr val="lt2"/>
              </a:solidFill>
              <a:latin typeface="Fira Sans Medium"/>
              <a:ea typeface="Fira Sans Medium"/>
              <a:cs typeface="Fira Sans Medium"/>
              <a:sym typeface="Fira Sans Medium"/>
            </a:endParaRPr>
          </a:p>
        </p:txBody>
      </p:sp>
      <p:grpSp>
        <p:nvGrpSpPr>
          <p:cNvPr id="402" name="Google Shape;402;p35"/>
          <p:cNvGrpSpPr/>
          <p:nvPr/>
        </p:nvGrpSpPr>
        <p:grpSpPr>
          <a:xfrm>
            <a:off x="-2" y="1148217"/>
            <a:ext cx="117000" cy="2498775"/>
            <a:chOff x="5198868" y="938018"/>
            <a:chExt cx="156000" cy="3331700"/>
          </a:xfrm>
        </p:grpSpPr>
        <p:cxnSp>
          <p:nvCxnSpPr>
            <p:cNvPr id="403" name="Google Shape;403;p35"/>
            <p:cNvCxnSpPr>
              <a:endCxn id="404" idx="4"/>
            </p:cNvCxnSpPr>
            <p:nvPr/>
          </p:nvCxnSpPr>
          <p:spPr>
            <a:xfrm>
              <a:off x="5276868" y="1015618"/>
              <a:ext cx="0" cy="3254100"/>
            </a:xfrm>
            <a:prstGeom prst="straightConnector1">
              <a:avLst/>
            </a:prstGeom>
            <a:noFill/>
            <a:ln cap="rnd" cmpd="sng" w="28575">
              <a:solidFill>
                <a:srgbClr val="666666"/>
              </a:solidFill>
              <a:prstDash val="dot"/>
              <a:miter lim="800000"/>
              <a:headEnd len="sm" w="sm" type="none"/>
              <a:tailEnd len="sm" w="sm" type="none"/>
            </a:ln>
          </p:spPr>
        </p:cxnSp>
        <p:sp>
          <p:nvSpPr>
            <p:cNvPr id="405" name="Google Shape;405;p35"/>
            <p:cNvSpPr/>
            <p:nvPr/>
          </p:nvSpPr>
          <p:spPr>
            <a:xfrm>
              <a:off x="5198868" y="9380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6" name="Google Shape;406;p35"/>
            <p:cNvSpPr/>
            <p:nvPr/>
          </p:nvSpPr>
          <p:spPr>
            <a:xfrm>
              <a:off x="5198868" y="1564585"/>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7" name="Google Shape;407;p35"/>
            <p:cNvSpPr/>
            <p:nvPr/>
          </p:nvSpPr>
          <p:spPr>
            <a:xfrm>
              <a:off x="5198868" y="2191152"/>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8" name="Google Shape;408;p35"/>
            <p:cNvSpPr/>
            <p:nvPr/>
          </p:nvSpPr>
          <p:spPr>
            <a:xfrm>
              <a:off x="5198868" y="2846291"/>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9" name="Google Shape;409;p35"/>
            <p:cNvSpPr/>
            <p:nvPr/>
          </p:nvSpPr>
          <p:spPr>
            <a:xfrm>
              <a:off x="5198868" y="3480003"/>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4" name="Google Shape;404;p35"/>
            <p:cNvSpPr/>
            <p:nvPr/>
          </p:nvSpPr>
          <p:spPr>
            <a:xfrm>
              <a:off x="5198868" y="41137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6"/>
          <p:cNvSpPr txBox="1"/>
          <p:nvPr/>
        </p:nvSpPr>
        <p:spPr>
          <a:xfrm>
            <a:off x="1956102" y="208500"/>
            <a:ext cx="6425700" cy="1485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lang="en" sz="2300">
                <a:solidFill>
                  <a:srgbClr val="FF9900"/>
                </a:solidFill>
                <a:latin typeface="Fira Sans Medium"/>
                <a:ea typeface="Fira Sans Medium"/>
                <a:cs typeface="Fira Sans Medium"/>
                <a:sym typeface="Fira Sans Medium"/>
              </a:rPr>
              <a:t>Actionable Recommendations</a:t>
            </a:r>
            <a:r>
              <a:rPr lang="en" sz="2300">
                <a:solidFill>
                  <a:schemeClr val="dk1"/>
                </a:solidFill>
                <a:latin typeface="Fira Sans Medium"/>
                <a:ea typeface="Fira Sans Medium"/>
                <a:cs typeface="Fira Sans Medium"/>
                <a:sym typeface="Fira Sans Medium"/>
              </a:rPr>
              <a:t> for Amazon Based on Review Insights</a:t>
            </a:r>
            <a:endParaRPr sz="2300">
              <a:solidFill>
                <a:schemeClr val="dk1"/>
              </a:solidFill>
              <a:latin typeface="Fira Sans Medium"/>
              <a:ea typeface="Fira Sans Medium"/>
              <a:cs typeface="Fira Sans Medium"/>
              <a:sym typeface="Fira Sans Medium"/>
            </a:endParaRPr>
          </a:p>
          <a:p>
            <a:pPr indent="0" lvl="0" marL="0" rtl="0" algn="l">
              <a:spcBef>
                <a:spcPts val="0"/>
              </a:spcBef>
              <a:spcAft>
                <a:spcPts val="0"/>
              </a:spcAft>
              <a:buClr>
                <a:schemeClr val="dk1"/>
              </a:buClr>
              <a:buSzPts val="1100"/>
              <a:buFont typeface="Arial"/>
              <a:buNone/>
            </a:pPr>
            <a:r>
              <a:t/>
            </a:r>
            <a:endParaRPr sz="2300">
              <a:solidFill>
                <a:schemeClr val="dk1"/>
              </a:solidFill>
              <a:latin typeface="Fira Sans Medium"/>
              <a:ea typeface="Fira Sans Medium"/>
              <a:cs typeface="Fira Sans Medium"/>
              <a:sym typeface="Fira Sans Medium"/>
            </a:endParaRPr>
          </a:p>
          <a:p>
            <a:pPr indent="0" lvl="0" marL="0" marR="0" rtl="0" algn="l">
              <a:lnSpc>
                <a:spcPct val="100000"/>
              </a:lnSpc>
              <a:spcBef>
                <a:spcPts val="0"/>
              </a:spcBef>
              <a:spcAft>
                <a:spcPts val="0"/>
              </a:spcAft>
              <a:buNone/>
            </a:pPr>
            <a:r>
              <a:t/>
            </a:r>
            <a:endParaRPr sz="2300">
              <a:solidFill>
                <a:schemeClr val="dk1"/>
              </a:solidFill>
              <a:latin typeface="Fira Sans Medium"/>
              <a:ea typeface="Fira Sans Medium"/>
              <a:cs typeface="Fira Sans Medium"/>
              <a:sym typeface="Fira Sans Medium"/>
            </a:endParaRPr>
          </a:p>
        </p:txBody>
      </p:sp>
      <p:sp>
        <p:nvSpPr>
          <p:cNvPr id="415" name="Google Shape;415;p36"/>
          <p:cNvSpPr txBox="1"/>
          <p:nvPr/>
        </p:nvSpPr>
        <p:spPr>
          <a:xfrm>
            <a:off x="2126575" y="1183850"/>
            <a:ext cx="6788700" cy="34248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Clr>
                <a:schemeClr val="dk1"/>
              </a:buClr>
              <a:buSzPts val="1100"/>
              <a:buFont typeface="Arial"/>
              <a:buNone/>
            </a:pPr>
            <a:r>
              <a:rPr b="1" lang="en" sz="1000">
                <a:solidFill>
                  <a:srgbClr val="3A3838"/>
                </a:solidFill>
                <a:latin typeface="Fira Sans"/>
                <a:ea typeface="Fira Sans"/>
                <a:cs typeface="Fira Sans"/>
                <a:sym typeface="Fira Sans"/>
              </a:rPr>
              <a:t>Targeted Marketing and Promotions:</a:t>
            </a:r>
            <a:endParaRPr b="1"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Create dynamic promotions based on the ranked sentiment. </a:t>
            </a:r>
            <a:endParaRPr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Consider bundling offers for products that frequently rank high in hydrating or anti-aging, and provide discounts or special offers to drive sales for top-rated products.</a:t>
            </a:r>
            <a:endParaRPr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Use the ranked keywords to personalize email campaigns, showing customers products that match their sentiment profile </a:t>
            </a:r>
            <a:endParaRPr sz="1000">
              <a:solidFill>
                <a:srgbClr val="3A3838"/>
              </a:solidFill>
              <a:latin typeface="Fira Sans"/>
              <a:ea typeface="Fira Sans"/>
              <a:cs typeface="Fira Sans"/>
              <a:sym typeface="Fira Sans"/>
            </a:endParaRPr>
          </a:p>
          <a:p>
            <a:pPr indent="0" lvl="0" marL="457200" rtl="0" algn="l">
              <a:lnSpc>
                <a:spcPct val="130000"/>
              </a:lnSpc>
              <a:spcBef>
                <a:spcPts val="0"/>
              </a:spcBef>
              <a:spcAft>
                <a:spcPts val="0"/>
              </a:spcAft>
              <a:buNone/>
            </a:pPr>
            <a:r>
              <a:t/>
            </a:r>
            <a:endParaRPr sz="1000">
              <a:solidFill>
                <a:srgbClr val="3A3838"/>
              </a:solidFill>
              <a:latin typeface="Fira Sans"/>
              <a:ea typeface="Fira Sans"/>
              <a:cs typeface="Fira Sans"/>
              <a:sym typeface="Fira Sans"/>
            </a:endParaRPr>
          </a:p>
          <a:p>
            <a:pPr indent="0" lvl="0" marL="0" rtl="0" algn="l">
              <a:lnSpc>
                <a:spcPct val="130000"/>
              </a:lnSpc>
              <a:spcBef>
                <a:spcPts val="0"/>
              </a:spcBef>
              <a:spcAft>
                <a:spcPts val="0"/>
              </a:spcAft>
              <a:buClr>
                <a:schemeClr val="dk1"/>
              </a:buClr>
              <a:buSzPts val="1100"/>
              <a:buFont typeface="Arial"/>
              <a:buNone/>
            </a:pPr>
            <a:r>
              <a:rPr b="1" lang="en" sz="1000">
                <a:solidFill>
                  <a:srgbClr val="3A3838"/>
                </a:solidFill>
                <a:latin typeface="Fira Sans"/>
                <a:ea typeface="Fira Sans"/>
                <a:cs typeface="Fira Sans"/>
                <a:sym typeface="Fira Sans"/>
              </a:rPr>
              <a:t>Customer Engagement:</a:t>
            </a:r>
            <a:endParaRPr b="1"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Encourage more customers to leave detailed reviews that include specific feedback on features identified as high-ranking (e.g., “hydrating,” “smooth texture”). Amazon can incentivize detailed reviews with rewards, loyalty points, or access to exclusive products.</a:t>
            </a:r>
            <a:endParaRPr sz="1000">
              <a:solidFill>
                <a:srgbClr val="3A3838"/>
              </a:solidFill>
              <a:latin typeface="Fira Sans"/>
              <a:ea typeface="Fira Sans"/>
              <a:cs typeface="Fira Sans"/>
              <a:sym typeface="Fira Sans"/>
            </a:endParaRPr>
          </a:p>
          <a:p>
            <a:pPr indent="-292100" lvl="0" marL="457200" rtl="0" algn="l">
              <a:lnSpc>
                <a:spcPct val="130000"/>
              </a:lnSpc>
              <a:spcBef>
                <a:spcPts val="0"/>
              </a:spcBef>
              <a:spcAft>
                <a:spcPts val="0"/>
              </a:spcAft>
              <a:buClr>
                <a:srgbClr val="3A3838"/>
              </a:buClr>
              <a:buSzPts val="1000"/>
              <a:buFont typeface="Fira Sans"/>
              <a:buChar char="●"/>
            </a:pPr>
            <a:r>
              <a:rPr lang="en" sz="1000">
                <a:solidFill>
                  <a:srgbClr val="3A3838"/>
                </a:solidFill>
                <a:latin typeface="Fira Sans"/>
                <a:ea typeface="Fira Sans"/>
                <a:cs typeface="Fira Sans"/>
                <a:sym typeface="Fira Sans"/>
              </a:rPr>
              <a:t>Foster a review-based feedback loop where customers who leave highly detailed reviews (especially on products with high-ranking features) are further encouraged to contribute, creating more valuable data for both Amazon and Estée Lauder.</a:t>
            </a:r>
            <a:endParaRPr sz="1000">
              <a:solidFill>
                <a:srgbClr val="3A3838"/>
              </a:solidFill>
              <a:latin typeface="Fira Sans"/>
              <a:ea typeface="Fira Sans"/>
              <a:cs typeface="Fira Sans"/>
              <a:sym typeface="Fira Sans"/>
            </a:endParaRPr>
          </a:p>
          <a:p>
            <a:pPr indent="0" lvl="0" marL="457200" rtl="0" algn="l">
              <a:lnSpc>
                <a:spcPct val="130000"/>
              </a:lnSpc>
              <a:spcBef>
                <a:spcPts val="0"/>
              </a:spcBef>
              <a:spcAft>
                <a:spcPts val="0"/>
              </a:spcAft>
              <a:buNone/>
            </a:pPr>
            <a:r>
              <a:t/>
            </a:r>
            <a:endParaRPr sz="1000">
              <a:solidFill>
                <a:srgbClr val="3A3838"/>
              </a:solidFill>
              <a:latin typeface="Fira Sans"/>
              <a:ea typeface="Fira Sans"/>
              <a:cs typeface="Fira Sans"/>
              <a:sym typeface="Fira Sans"/>
            </a:endParaRPr>
          </a:p>
          <a:p>
            <a:pPr indent="0" lvl="0" marL="0" marR="0" rtl="0" algn="l">
              <a:lnSpc>
                <a:spcPct val="130000"/>
              </a:lnSpc>
              <a:spcBef>
                <a:spcPts val="0"/>
              </a:spcBef>
              <a:spcAft>
                <a:spcPts val="0"/>
              </a:spcAft>
              <a:buNone/>
            </a:pPr>
            <a:r>
              <a:rPr b="1" lang="en" sz="1000">
                <a:solidFill>
                  <a:srgbClr val="3A3838"/>
                </a:solidFill>
                <a:latin typeface="Fira Sans"/>
                <a:ea typeface="Fira Sans"/>
                <a:cs typeface="Fira Sans"/>
                <a:sym typeface="Fira Sans"/>
              </a:rPr>
              <a:t>Broader Application: </a:t>
            </a:r>
            <a:endParaRPr b="1" sz="1000">
              <a:solidFill>
                <a:srgbClr val="3A3838"/>
              </a:solidFill>
              <a:latin typeface="Fira Sans"/>
              <a:ea typeface="Fira Sans"/>
              <a:cs typeface="Fira Sans"/>
              <a:sym typeface="Fira Sans"/>
            </a:endParaRPr>
          </a:p>
          <a:p>
            <a:pPr indent="0" lvl="0" marL="0" marR="0" rtl="0" algn="l">
              <a:lnSpc>
                <a:spcPct val="130000"/>
              </a:lnSpc>
              <a:spcBef>
                <a:spcPts val="0"/>
              </a:spcBef>
              <a:spcAft>
                <a:spcPts val="0"/>
              </a:spcAft>
              <a:buNone/>
            </a:pPr>
            <a:r>
              <a:rPr lang="en" sz="1000">
                <a:solidFill>
                  <a:srgbClr val="3A3838"/>
                </a:solidFill>
                <a:latin typeface="Fira Sans"/>
                <a:ea typeface="Fira Sans"/>
                <a:cs typeface="Fira Sans"/>
                <a:sym typeface="Fira Sans"/>
              </a:rPr>
              <a:t>Applying the model to other products in Estée Lauder's portfolio for comprehensive brand analysis.</a:t>
            </a:r>
            <a:endParaRPr sz="1000">
              <a:solidFill>
                <a:srgbClr val="3A3838"/>
              </a:solidFill>
              <a:latin typeface="Fira Sans"/>
              <a:ea typeface="Fira Sans"/>
              <a:cs typeface="Fira Sans"/>
              <a:sym typeface="Fira Sans"/>
            </a:endParaRPr>
          </a:p>
        </p:txBody>
      </p:sp>
      <p:sp>
        <p:nvSpPr>
          <p:cNvPr id="416" name="Google Shape;416;p36"/>
          <p:cNvSpPr txBox="1"/>
          <p:nvPr/>
        </p:nvSpPr>
        <p:spPr>
          <a:xfrm>
            <a:off x="195100" y="105635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Problem Introduction</a:t>
            </a:r>
            <a:endParaRPr sz="1100">
              <a:solidFill>
                <a:schemeClr val="lt2"/>
              </a:solidFill>
              <a:latin typeface="Fira Sans Medium"/>
              <a:ea typeface="Fira Sans Medium"/>
              <a:cs typeface="Fira Sans Medium"/>
              <a:sym typeface="Fira Sans Medium"/>
            </a:endParaRPr>
          </a:p>
        </p:txBody>
      </p:sp>
      <p:sp>
        <p:nvSpPr>
          <p:cNvPr id="417" name="Google Shape;417;p36"/>
          <p:cNvSpPr txBox="1"/>
          <p:nvPr/>
        </p:nvSpPr>
        <p:spPr>
          <a:xfrm>
            <a:off x="201314" y="1510866"/>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Approach Overview</a:t>
            </a:r>
            <a:endParaRPr sz="1100">
              <a:solidFill>
                <a:schemeClr val="lt2"/>
              </a:solidFill>
              <a:latin typeface="Fira Sans Medium"/>
              <a:ea typeface="Fira Sans Medium"/>
              <a:cs typeface="Fira Sans Medium"/>
              <a:sym typeface="Fira Sans Medium"/>
            </a:endParaRPr>
          </a:p>
        </p:txBody>
      </p:sp>
      <p:sp>
        <p:nvSpPr>
          <p:cNvPr id="418" name="Google Shape;418;p36"/>
          <p:cNvSpPr txBox="1"/>
          <p:nvPr/>
        </p:nvSpPr>
        <p:spPr>
          <a:xfrm>
            <a:off x="201314" y="197828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Analysis &amp; Findings</a:t>
            </a:r>
            <a:endParaRPr sz="1100">
              <a:solidFill>
                <a:schemeClr val="lt2"/>
              </a:solidFill>
              <a:latin typeface="Fira Sans Medium"/>
              <a:ea typeface="Fira Sans Medium"/>
              <a:cs typeface="Fira Sans Medium"/>
              <a:sym typeface="Fira Sans Medium"/>
            </a:endParaRPr>
          </a:p>
        </p:txBody>
      </p:sp>
      <p:sp>
        <p:nvSpPr>
          <p:cNvPr id="419" name="Google Shape;419;p36"/>
          <p:cNvSpPr txBox="1"/>
          <p:nvPr/>
        </p:nvSpPr>
        <p:spPr>
          <a:xfrm>
            <a:off x="201306" y="2468332"/>
            <a:ext cx="2086500" cy="2079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Sentiment Model Demo/Results</a:t>
            </a:r>
            <a:endParaRPr sz="1100">
              <a:solidFill>
                <a:schemeClr val="lt2"/>
              </a:solidFill>
              <a:latin typeface="Fira Sans Medium"/>
              <a:ea typeface="Fira Sans Medium"/>
              <a:cs typeface="Fira Sans Medium"/>
              <a:sym typeface="Fira Sans Medium"/>
            </a:endParaRPr>
          </a:p>
        </p:txBody>
      </p:sp>
      <p:sp>
        <p:nvSpPr>
          <p:cNvPr id="420" name="Google Shape;420;p36"/>
          <p:cNvSpPr txBox="1"/>
          <p:nvPr/>
        </p:nvSpPr>
        <p:spPr>
          <a:xfrm>
            <a:off x="201306" y="2950056"/>
            <a:ext cx="2162400" cy="4185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dk2"/>
                </a:solidFill>
                <a:latin typeface="Fira Sans Medium"/>
                <a:ea typeface="Fira Sans Medium"/>
                <a:cs typeface="Fira Sans Medium"/>
                <a:sym typeface="Fira Sans Medium"/>
              </a:rPr>
              <a:t>Actionable Recommendations</a:t>
            </a:r>
            <a:endParaRPr sz="1100">
              <a:solidFill>
                <a:schemeClr val="dk2"/>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sz="1100">
              <a:solidFill>
                <a:schemeClr val="lt2"/>
              </a:solidFill>
              <a:latin typeface="Fira Sans Medium"/>
              <a:ea typeface="Fira Sans Medium"/>
              <a:cs typeface="Fira Sans Medium"/>
              <a:sym typeface="Fira Sans Medium"/>
            </a:endParaRPr>
          </a:p>
        </p:txBody>
      </p:sp>
      <p:sp>
        <p:nvSpPr>
          <p:cNvPr id="421" name="Google Shape;421;p36"/>
          <p:cNvSpPr txBox="1"/>
          <p:nvPr/>
        </p:nvSpPr>
        <p:spPr>
          <a:xfrm>
            <a:off x="201314" y="3423077"/>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Conclusion</a:t>
            </a:r>
            <a:endParaRPr sz="1100">
              <a:solidFill>
                <a:schemeClr val="lt2"/>
              </a:solidFill>
              <a:latin typeface="Fira Sans Medium"/>
              <a:ea typeface="Fira Sans Medium"/>
              <a:cs typeface="Fira Sans Medium"/>
              <a:sym typeface="Fira Sans Medium"/>
            </a:endParaRPr>
          </a:p>
        </p:txBody>
      </p:sp>
      <p:grpSp>
        <p:nvGrpSpPr>
          <p:cNvPr id="422" name="Google Shape;422;p36"/>
          <p:cNvGrpSpPr/>
          <p:nvPr/>
        </p:nvGrpSpPr>
        <p:grpSpPr>
          <a:xfrm>
            <a:off x="-2" y="1148217"/>
            <a:ext cx="117000" cy="2498775"/>
            <a:chOff x="5198868" y="938018"/>
            <a:chExt cx="156000" cy="3331700"/>
          </a:xfrm>
        </p:grpSpPr>
        <p:cxnSp>
          <p:nvCxnSpPr>
            <p:cNvPr id="423" name="Google Shape;423;p36"/>
            <p:cNvCxnSpPr>
              <a:endCxn id="424" idx="4"/>
            </p:cNvCxnSpPr>
            <p:nvPr/>
          </p:nvCxnSpPr>
          <p:spPr>
            <a:xfrm>
              <a:off x="5276868" y="1015618"/>
              <a:ext cx="0" cy="3254100"/>
            </a:xfrm>
            <a:prstGeom prst="straightConnector1">
              <a:avLst/>
            </a:prstGeom>
            <a:noFill/>
            <a:ln cap="rnd" cmpd="sng" w="28575">
              <a:solidFill>
                <a:srgbClr val="666666"/>
              </a:solidFill>
              <a:prstDash val="dot"/>
              <a:miter lim="800000"/>
              <a:headEnd len="sm" w="sm" type="none"/>
              <a:tailEnd len="sm" w="sm" type="none"/>
            </a:ln>
          </p:spPr>
        </p:cxnSp>
        <p:sp>
          <p:nvSpPr>
            <p:cNvPr id="425" name="Google Shape;425;p36"/>
            <p:cNvSpPr/>
            <p:nvPr/>
          </p:nvSpPr>
          <p:spPr>
            <a:xfrm>
              <a:off x="5198868" y="9380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6" name="Google Shape;426;p36"/>
            <p:cNvSpPr/>
            <p:nvPr/>
          </p:nvSpPr>
          <p:spPr>
            <a:xfrm>
              <a:off x="5198868" y="1564585"/>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7" name="Google Shape;427;p36"/>
            <p:cNvSpPr/>
            <p:nvPr/>
          </p:nvSpPr>
          <p:spPr>
            <a:xfrm>
              <a:off x="5198868" y="2191152"/>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8" name="Google Shape;428;p36"/>
            <p:cNvSpPr/>
            <p:nvPr/>
          </p:nvSpPr>
          <p:spPr>
            <a:xfrm>
              <a:off x="5198868" y="2846291"/>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9" name="Google Shape;429;p36"/>
            <p:cNvSpPr/>
            <p:nvPr/>
          </p:nvSpPr>
          <p:spPr>
            <a:xfrm>
              <a:off x="5198868" y="3480003"/>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4" name="Google Shape;424;p36"/>
            <p:cNvSpPr/>
            <p:nvPr/>
          </p:nvSpPr>
          <p:spPr>
            <a:xfrm>
              <a:off x="5198868" y="41137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30" name="Google Shape;430;p36"/>
          <p:cNvGrpSpPr/>
          <p:nvPr/>
        </p:nvGrpSpPr>
        <p:grpSpPr>
          <a:xfrm rot="-9453103">
            <a:off x="7514807" y="4076809"/>
            <a:ext cx="2066843" cy="2172277"/>
            <a:chOff x="-845286" y="-1196058"/>
            <a:chExt cx="2755665" cy="2896237"/>
          </a:xfrm>
        </p:grpSpPr>
        <p:sp>
          <p:nvSpPr>
            <p:cNvPr id="431" name="Google Shape;431;p36"/>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2" name="Google Shape;432;p36"/>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33" name="Google Shape;433;p36"/>
          <p:cNvSpPr/>
          <p:nvPr/>
        </p:nvSpPr>
        <p:spPr>
          <a:xfrm rot="7706238">
            <a:off x="8753064" y="4285375"/>
            <a:ext cx="581027" cy="540335"/>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p:nvPr/>
        </p:nvSpPr>
        <p:spPr>
          <a:xfrm>
            <a:off x="0" y="-2064449"/>
            <a:ext cx="9343800" cy="3161700"/>
          </a:xfrm>
          <a:prstGeom prst="ellipse">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nvGrpSpPr>
          <p:cNvPr id="439" name="Google Shape;439;p37"/>
          <p:cNvGrpSpPr/>
          <p:nvPr/>
        </p:nvGrpSpPr>
        <p:grpSpPr>
          <a:xfrm>
            <a:off x="656202" y="119054"/>
            <a:ext cx="6495359" cy="792833"/>
            <a:chOff x="3311855" y="3736152"/>
            <a:chExt cx="4122990" cy="928050"/>
          </a:xfrm>
        </p:grpSpPr>
        <p:sp>
          <p:nvSpPr>
            <p:cNvPr id="440" name="Google Shape;440;p37"/>
            <p:cNvSpPr/>
            <p:nvPr/>
          </p:nvSpPr>
          <p:spPr>
            <a:xfrm>
              <a:off x="3311855" y="3817376"/>
              <a:ext cx="3757030" cy="846826"/>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41" name="Google Shape;441;p37"/>
            <p:cNvSpPr/>
            <p:nvPr/>
          </p:nvSpPr>
          <p:spPr>
            <a:xfrm>
              <a:off x="6662590" y="3736152"/>
              <a:ext cx="772256" cy="760602"/>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grpSp>
      <p:sp>
        <p:nvSpPr>
          <p:cNvPr id="442" name="Google Shape;442;p37"/>
          <p:cNvSpPr txBox="1"/>
          <p:nvPr/>
        </p:nvSpPr>
        <p:spPr>
          <a:xfrm>
            <a:off x="2456925" y="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chemeClr val="lt1"/>
              </a:solidFill>
              <a:latin typeface="Fira Sans Medium"/>
              <a:ea typeface="Fira Sans Medium"/>
              <a:cs typeface="Fira Sans Medium"/>
              <a:sym typeface="Fira Sans Medium"/>
            </a:endParaRPr>
          </a:p>
        </p:txBody>
      </p:sp>
      <p:sp>
        <p:nvSpPr>
          <p:cNvPr id="443" name="Google Shape;443;p37"/>
          <p:cNvSpPr txBox="1"/>
          <p:nvPr/>
        </p:nvSpPr>
        <p:spPr>
          <a:xfrm>
            <a:off x="195104" y="1056340"/>
            <a:ext cx="17616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Problem Introduction</a:t>
            </a:r>
            <a:endParaRPr sz="1100">
              <a:solidFill>
                <a:schemeClr val="lt2"/>
              </a:solidFill>
              <a:latin typeface="Fira Sans Medium"/>
              <a:ea typeface="Fira Sans Medium"/>
              <a:cs typeface="Fira Sans Medium"/>
              <a:sym typeface="Fira Sans Medium"/>
            </a:endParaRPr>
          </a:p>
        </p:txBody>
      </p:sp>
      <p:sp>
        <p:nvSpPr>
          <p:cNvPr id="444" name="Google Shape;444;p37"/>
          <p:cNvSpPr txBox="1"/>
          <p:nvPr/>
        </p:nvSpPr>
        <p:spPr>
          <a:xfrm>
            <a:off x="202160" y="1510857"/>
            <a:ext cx="17616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Approach Overview</a:t>
            </a:r>
            <a:endParaRPr sz="1100">
              <a:solidFill>
                <a:schemeClr val="lt2"/>
              </a:solidFill>
              <a:latin typeface="Fira Sans Medium"/>
              <a:ea typeface="Fira Sans Medium"/>
              <a:cs typeface="Fira Sans Medium"/>
              <a:sym typeface="Fira Sans Medium"/>
            </a:endParaRPr>
          </a:p>
        </p:txBody>
      </p:sp>
      <p:sp>
        <p:nvSpPr>
          <p:cNvPr id="445" name="Google Shape;445;p37"/>
          <p:cNvSpPr txBox="1"/>
          <p:nvPr/>
        </p:nvSpPr>
        <p:spPr>
          <a:xfrm>
            <a:off x="202160" y="1978271"/>
            <a:ext cx="17616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Analysis &amp; Findings</a:t>
            </a:r>
            <a:endParaRPr sz="1100">
              <a:solidFill>
                <a:schemeClr val="lt2"/>
              </a:solidFill>
              <a:latin typeface="Fira Sans Medium"/>
              <a:ea typeface="Fira Sans Medium"/>
              <a:cs typeface="Fira Sans Medium"/>
              <a:sym typeface="Fira Sans Medium"/>
            </a:endParaRPr>
          </a:p>
        </p:txBody>
      </p:sp>
      <p:sp>
        <p:nvSpPr>
          <p:cNvPr id="446" name="Google Shape;446;p37"/>
          <p:cNvSpPr txBox="1"/>
          <p:nvPr/>
        </p:nvSpPr>
        <p:spPr>
          <a:xfrm>
            <a:off x="202152" y="2468325"/>
            <a:ext cx="3948600" cy="2079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Sentiment Model Demo/Results</a:t>
            </a:r>
            <a:endParaRPr sz="1100">
              <a:solidFill>
                <a:schemeClr val="lt2"/>
              </a:solidFill>
              <a:latin typeface="Fira Sans Medium"/>
              <a:ea typeface="Fira Sans Medium"/>
              <a:cs typeface="Fira Sans Medium"/>
              <a:sym typeface="Fira Sans Medium"/>
            </a:endParaRPr>
          </a:p>
        </p:txBody>
      </p:sp>
      <p:sp>
        <p:nvSpPr>
          <p:cNvPr id="447" name="Google Shape;447;p37"/>
          <p:cNvSpPr txBox="1"/>
          <p:nvPr/>
        </p:nvSpPr>
        <p:spPr>
          <a:xfrm>
            <a:off x="202151" y="2950050"/>
            <a:ext cx="3545100" cy="4185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Actionable Recommendations</a:t>
            </a:r>
            <a:endParaRPr sz="1100">
              <a:solidFill>
                <a:schemeClr val="lt2"/>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sz="1100">
              <a:solidFill>
                <a:schemeClr val="lt2"/>
              </a:solidFill>
              <a:latin typeface="Fira Sans Medium"/>
              <a:ea typeface="Fira Sans Medium"/>
              <a:cs typeface="Fira Sans Medium"/>
              <a:sym typeface="Fira Sans Medium"/>
            </a:endParaRPr>
          </a:p>
        </p:txBody>
      </p:sp>
      <p:sp>
        <p:nvSpPr>
          <p:cNvPr id="448" name="Google Shape;448;p37"/>
          <p:cNvSpPr txBox="1"/>
          <p:nvPr/>
        </p:nvSpPr>
        <p:spPr>
          <a:xfrm>
            <a:off x="202160" y="3423071"/>
            <a:ext cx="17616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dk2"/>
                </a:solidFill>
                <a:latin typeface="Fira Sans Medium"/>
                <a:ea typeface="Fira Sans Medium"/>
                <a:cs typeface="Fira Sans Medium"/>
                <a:sym typeface="Fira Sans Medium"/>
              </a:rPr>
              <a:t>Conclusion</a:t>
            </a:r>
            <a:endParaRPr sz="1100">
              <a:solidFill>
                <a:schemeClr val="dk2"/>
              </a:solidFill>
              <a:latin typeface="Fira Sans Medium"/>
              <a:ea typeface="Fira Sans Medium"/>
              <a:cs typeface="Fira Sans Medium"/>
              <a:sym typeface="Fira Sans Medium"/>
            </a:endParaRPr>
          </a:p>
        </p:txBody>
      </p:sp>
      <p:grpSp>
        <p:nvGrpSpPr>
          <p:cNvPr id="449" name="Google Shape;449;p37"/>
          <p:cNvGrpSpPr/>
          <p:nvPr/>
        </p:nvGrpSpPr>
        <p:grpSpPr>
          <a:xfrm>
            <a:off x="-2" y="1148217"/>
            <a:ext cx="117000" cy="2498775"/>
            <a:chOff x="5198868" y="938018"/>
            <a:chExt cx="156000" cy="3331700"/>
          </a:xfrm>
        </p:grpSpPr>
        <p:cxnSp>
          <p:nvCxnSpPr>
            <p:cNvPr id="450" name="Google Shape;450;p37"/>
            <p:cNvCxnSpPr>
              <a:endCxn id="451" idx="4"/>
            </p:cNvCxnSpPr>
            <p:nvPr/>
          </p:nvCxnSpPr>
          <p:spPr>
            <a:xfrm>
              <a:off x="5276868" y="1015618"/>
              <a:ext cx="0" cy="3254100"/>
            </a:xfrm>
            <a:prstGeom prst="straightConnector1">
              <a:avLst/>
            </a:prstGeom>
            <a:noFill/>
            <a:ln cap="rnd" cmpd="sng" w="28575">
              <a:solidFill>
                <a:srgbClr val="666666"/>
              </a:solidFill>
              <a:prstDash val="dot"/>
              <a:miter lim="800000"/>
              <a:headEnd len="sm" w="sm" type="none"/>
              <a:tailEnd len="sm" w="sm" type="none"/>
            </a:ln>
          </p:spPr>
        </p:cxnSp>
        <p:sp>
          <p:nvSpPr>
            <p:cNvPr id="452" name="Google Shape;452;p37"/>
            <p:cNvSpPr/>
            <p:nvPr/>
          </p:nvSpPr>
          <p:spPr>
            <a:xfrm>
              <a:off x="5198868" y="9380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3" name="Google Shape;453;p37"/>
            <p:cNvSpPr/>
            <p:nvPr/>
          </p:nvSpPr>
          <p:spPr>
            <a:xfrm>
              <a:off x="5198868" y="1564585"/>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4" name="Google Shape;454;p37"/>
            <p:cNvSpPr/>
            <p:nvPr/>
          </p:nvSpPr>
          <p:spPr>
            <a:xfrm>
              <a:off x="5198868" y="2191152"/>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5" name="Google Shape;455;p37"/>
            <p:cNvSpPr/>
            <p:nvPr/>
          </p:nvSpPr>
          <p:spPr>
            <a:xfrm>
              <a:off x="5198868" y="2846291"/>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6" name="Google Shape;456;p37"/>
            <p:cNvSpPr/>
            <p:nvPr/>
          </p:nvSpPr>
          <p:spPr>
            <a:xfrm>
              <a:off x="5198868" y="3480003"/>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1" name="Google Shape;451;p37"/>
            <p:cNvSpPr/>
            <p:nvPr/>
          </p:nvSpPr>
          <p:spPr>
            <a:xfrm>
              <a:off x="5198868" y="41137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457" name="Google Shape;457;p37"/>
          <p:cNvSpPr txBox="1"/>
          <p:nvPr/>
        </p:nvSpPr>
        <p:spPr>
          <a:xfrm>
            <a:off x="202160" y="3899521"/>
            <a:ext cx="17616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1100">
              <a:solidFill>
                <a:schemeClr val="dk1"/>
              </a:solidFill>
              <a:latin typeface="Fira Sans Medium"/>
              <a:ea typeface="Fira Sans Medium"/>
              <a:cs typeface="Fira Sans Medium"/>
              <a:sym typeface="Fira Sans Medium"/>
            </a:endParaRPr>
          </a:p>
        </p:txBody>
      </p:sp>
      <p:sp>
        <p:nvSpPr>
          <p:cNvPr id="458" name="Google Shape;458;p37"/>
          <p:cNvSpPr txBox="1"/>
          <p:nvPr/>
        </p:nvSpPr>
        <p:spPr>
          <a:xfrm>
            <a:off x="2526775" y="1510850"/>
            <a:ext cx="5802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Medium"/>
                <a:ea typeface="Fira Sans Medium"/>
                <a:cs typeface="Fira Sans Medium"/>
                <a:sym typeface="Fira Sans Medium"/>
              </a:rPr>
              <a:t>To summarize, we’ve developed a </a:t>
            </a:r>
            <a:r>
              <a:rPr lang="en">
                <a:solidFill>
                  <a:srgbClr val="FF9900"/>
                </a:solidFill>
                <a:latin typeface="Fira Sans Medium"/>
                <a:ea typeface="Fira Sans Medium"/>
                <a:cs typeface="Fira Sans Medium"/>
                <a:sym typeface="Fira Sans Medium"/>
              </a:rPr>
              <a:t>ranking-based sentiment analysis</a:t>
            </a:r>
            <a:r>
              <a:rPr lang="en">
                <a:latin typeface="Fira Sans Medium"/>
                <a:ea typeface="Fira Sans Medium"/>
                <a:cs typeface="Fira Sans Medium"/>
                <a:sym typeface="Fira Sans Medium"/>
              </a:rPr>
              <a:t> model that can enhance Amazon’s product recommendations.</a:t>
            </a:r>
            <a:endParaRPr>
              <a:latin typeface="Fira Sans Medium"/>
              <a:ea typeface="Fira Sans Medium"/>
              <a:cs typeface="Fira Sans Medium"/>
              <a:sym typeface="Fira Sans Medium"/>
            </a:endParaRPr>
          </a:p>
          <a:p>
            <a:pPr indent="0" lvl="0" marL="0" rtl="0" algn="l">
              <a:spcBef>
                <a:spcPts val="0"/>
              </a:spcBef>
              <a:spcAft>
                <a:spcPts val="0"/>
              </a:spcAft>
              <a:buNone/>
            </a:pPr>
            <a:r>
              <a:t/>
            </a:r>
            <a:endParaRPr>
              <a:latin typeface="Fira Sans Medium"/>
              <a:ea typeface="Fira Sans Medium"/>
              <a:cs typeface="Fira Sans Medium"/>
              <a:sym typeface="Fira Sans Medium"/>
            </a:endParaRPr>
          </a:p>
          <a:p>
            <a:pPr indent="0" lvl="0" marL="0" rtl="0" algn="l">
              <a:spcBef>
                <a:spcPts val="0"/>
              </a:spcBef>
              <a:spcAft>
                <a:spcPts val="0"/>
              </a:spcAft>
              <a:buNone/>
            </a:pPr>
            <a:r>
              <a:t/>
            </a:r>
            <a:endParaRPr>
              <a:latin typeface="Fira Sans Medium"/>
              <a:ea typeface="Fira Sans Medium"/>
              <a:cs typeface="Fira Sans Medium"/>
              <a:sym typeface="Fira Sans Medium"/>
            </a:endParaRPr>
          </a:p>
          <a:p>
            <a:pPr indent="0" lvl="0" marL="0" rtl="0" algn="l">
              <a:spcBef>
                <a:spcPts val="0"/>
              </a:spcBef>
              <a:spcAft>
                <a:spcPts val="0"/>
              </a:spcAft>
              <a:buNone/>
            </a:pPr>
            <a:r>
              <a:rPr lang="en">
                <a:latin typeface="Fira Sans Medium"/>
                <a:ea typeface="Fira Sans Medium"/>
                <a:cs typeface="Fira Sans Medium"/>
                <a:sym typeface="Fira Sans Medium"/>
              </a:rPr>
              <a:t>Our model leverages customer sentiment to highlight key product features that drive both positive and negative sentiments.</a:t>
            </a:r>
            <a:endParaRPr>
              <a:latin typeface="Fira Sans Medium"/>
              <a:ea typeface="Fira Sans Medium"/>
              <a:cs typeface="Fira Sans Medium"/>
              <a:sym typeface="Fira Sans Medium"/>
            </a:endParaRPr>
          </a:p>
          <a:p>
            <a:pPr indent="0" lvl="0" marL="0" rtl="0" algn="l">
              <a:spcBef>
                <a:spcPts val="0"/>
              </a:spcBef>
              <a:spcAft>
                <a:spcPts val="0"/>
              </a:spcAft>
              <a:buNone/>
            </a:pPr>
            <a:r>
              <a:t/>
            </a:r>
            <a:endParaRPr>
              <a:latin typeface="Fira Sans Medium"/>
              <a:ea typeface="Fira Sans Medium"/>
              <a:cs typeface="Fira Sans Medium"/>
              <a:sym typeface="Fira Sans Medium"/>
            </a:endParaRPr>
          </a:p>
          <a:p>
            <a:pPr indent="0" lvl="0" marL="0" rtl="0" algn="l">
              <a:spcBef>
                <a:spcPts val="0"/>
              </a:spcBef>
              <a:spcAft>
                <a:spcPts val="0"/>
              </a:spcAft>
              <a:buNone/>
            </a:pPr>
            <a:r>
              <a:t/>
            </a:r>
            <a:endParaRPr>
              <a:latin typeface="Fira Sans Medium"/>
              <a:ea typeface="Fira Sans Medium"/>
              <a:cs typeface="Fira Sans Medium"/>
              <a:sym typeface="Fira Sans Medium"/>
            </a:endParaRPr>
          </a:p>
          <a:p>
            <a:pPr indent="0" lvl="0" marL="0" rtl="0" algn="l">
              <a:spcBef>
                <a:spcPts val="0"/>
              </a:spcBef>
              <a:spcAft>
                <a:spcPts val="0"/>
              </a:spcAft>
              <a:buNone/>
            </a:pPr>
            <a:r>
              <a:rPr lang="en">
                <a:latin typeface="Fira Sans Medium"/>
                <a:ea typeface="Fira Sans Medium"/>
                <a:cs typeface="Fira Sans Medium"/>
                <a:sym typeface="Fira Sans Medium"/>
              </a:rPr>
              <a:t>With actionable insights, Amazon can refine its marketing, </a:t>
            </a:r>
            <a:r>
              <a:rPr lang="en">
                <a:solidFill>
                  <a:schemeClr val="dk2"/>
                </a:solidFill>
                <a:latin typeface="Fira Sans Medium"/>
                <a:ea typeface="Fira Sans Medium"/>
                <a:cs typeface="Fira Sans Medium"/>
                <a:sym typeface="Fira Sans Medium"/>
              </a:rPr>
              <a:t>improve product positioning</a:t>
            </a:r>
            <a:r>
              <a:rPr lang="en">
                <a:latin typeface="Fira Sans Medium"/>
                <a:ea typeface="Fira Sans Medium"/>
                <a:cs typeface="Fira Sans Medium"/>
                <a:sym typeface="Fira Sans Medium"/>
              </a:rPr>
              <a:t>, and drive higher customer satisfaction and sales.</a:t>
            </a:r>
            <a:endParaRPr>
              <a:latin typeface="Fira Sans Medium"/>
              <a:ea typeface="Fira Sans Medium"/>
              <a:cs typeface="Fira Sans Medium"/>
              <a:sym typeface="Fira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8"/>
          <p:cNvSpPr/>
          <p:nvPr/>
        </p:nvSpPr>
        <p:spPr>
          <a:xfrm rot="5400000">
            <a:off x="7409121" y="2411953"/>
            <a:ext cx="2487517" cy="3626266"/>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4" name="Google Shape;464;p38"/>
          <p:cNvSpPr txBox="1"/>
          <p:nvPr/>
        </p:nvSpPr>
        <p:spPr>
          <a:xfrm>
            <a:off x="3226808" y="2075460"/>
            <a:ext cx="2704106" cy="99257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0">
                <a:solidFill>
                  <a:schemeClr val="dk1"/>
                </a:solidFill>
                <a:latin typeface="Fira Sans Medium"/>
                <a:ea typeface="Fira Sans Medium"/>
                <a:cs typeface="Fira Sans Medium"/>
                <a:sym typeface="Fira Sans Medium"/>
              </a:rPr>
              <a:t>thanks!</a:t>
            </a:r>
            <a:endParaRPr sz="5000">
              <a:solidFill>
                <a:schemeClr val="dk1"/>
              </a:solidFill>
              <a:latin typeface="Fira Sans Medium"/>
              <a:ea typeface="Fira Sans Medium"/>
              <a:cs typeface="Fira Sans Medium"/>
              <a:sym typeface="Fira Sans Medium"/>
            </a:endParaRPr>
          </a:p>
        </p:txBody>
      </p:sp>
      <p:sp>
        <p:nvSpPr>
          <p:cNvPr id="465" name="Google Shape;465;p38"/>
          <p:cNvSpPr/>
          <p:nvPr/>
        </p:nvSpPr>
        <p:spPr>
          <a:xfrm>
            <a:off x="8060401" y="3721231"/>
            <a:ext cx="1083599" cy="1007710"/>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66" name="Google Shape;466;p38"/>
          <p:cNvGrpSpPr/>
          <p:nvPr/>
        </p:nvGrpSpPr>
        <p:grpSpPr>
          <a:xfrm>
            <a:off x="-3127705" y="-2296799"/>
            <a:ext cx="6438080" cy="6236249"/>
            <a:chOff x="-3350613" y="-3018856"/>
            <a:chExt cx="8584107" cy="8314998"/>
          </a:xfrm>
        </p:grpSpPr>
        <p:sp>
          <p:nvSpPr>
            <p:cNvPr id="467" name="Google Shape;467;p38"/>
            <p:cNvSpPr/>
            <p:nvPr/>
          </p:nvSpPr>
          <p:spPr>
            <a:xfrm rot="2476041">
              <a:off x="-634236" y="-2254131"/>
              <a:ext cx="4024137" cy="710553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8" name="Google Shape;468;p38"/>
            <p:cNvSpPr/>
            <p:nvPr/>
          </p:nvSpPr>
          <p:spPr>
            <a:xfrm rot="3140551">
              <a:off x="-1320786" y="-2808187"/>
              <a:ext cx="4024137" cy="710553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9" name="Google Shape;469;p38"/>
            <p:cNvSpPr/>
            <p:nvPr/>
          </p:nvSpPr>
          <p:spPr>
            <a:xfrm rot="8901965">
              <a:off x="3130551" y="555042"/>
              <a:ext cx="1370251" cy="1274286"/>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70" name="Google Shape;470;p38"/>
          <p:cNvGrpSpPr/>
          <p:nvPr/>
        </p:nvGrpSpPr>
        <p:grpSpPr>
          <a:xfrm>
            <a:off x="3484084" y="2903033"/>
            <a:ext cx="1621160" cy="302450"/>
            <a:chOff x="3184693" y="3692320"/>
            <a:chExt cx="4122991" cy="928045"/>
          </a:xfrm>
        </p:grpSpPr>
        <p:sp>
          <p:nvSpPr>
            <p:cNvPr id="471" name="Google Shape;471;p38"/>
            <p:cNvSpPr/>
            <p:nvPr/>
          </p:nvSpPr>
          <p:spPr>
            <a:xfrm>
              <a:off x="3184693" y="3773539"/>
              <a:ext cx="3757030" cy="846826"/>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2" name="Google Shape;472;p38"/>
            <p:cNvSpPr/>
            <p:nvPr/>
          </p:nvSpPr>
          <p:spPr>
            <a:xfrm>
              <a:off x="6535428" y="3692320"/>
              <a:ext cx="772256" cy="760602"/>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73" name="Google Shape;473;p38"/>
          <p:cNvSpPr txBox="1"/>
          <p:nvPr/>
        </p:nvSpPr>
        <p:spPr>
          <a:xfrm>
            <a:off x="2343975" y="3357350"/>
            <a:ext cx="42690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If you have any questions, feel free to share them with us at </a:t>
            </a:r>
            <a:r>
              <a:rPr lang="en" u="sng">
                <a:solidFill>
                  <a:schemeClr val="hlink"/>
                </a:solidFill>
                <a:highlight>
                  <a:srgbClr val="FFFFFF"/>
                </a:highlight>
                <a:latin typeface="Fira Sans"/>
                <a:ea typeface="Fira Sans"/>
                <a:cs typeface="Fira Sans"/>
                <a:sym typeface="Fira Sans"/>
                <a:hlinkClick r:id="rId3"/>
              </a:rPr>
              <a:t>fchowdhury1@leomail.tamuc.edu</a:t>
            </a:r>
            <a:endParaRPr>
              <a:solidFill>
                <a:srgbClr val="5E5E5E"/>
              </a:solidFill>
              <a:highlight>
                <a:srgbClr val="FFFFFF"/>
              </a:highlight>
              <a:latin typeface="Fira Sans"/>
              <a:ea typeface="Fira Sans"/>
              <a:cs typeface="Fira Sans"/>
              <a:sym typeface="Fira Sans"/>
            </a:endParaRPr>
          </a:p>
          <a:p>
            <a:pPr indent="0" lvl="0" marL="0" rtl="0" algn="ctr">
              <a:lnSpc>
                <a:spcPct val="136363"/>
              </a:lnSpc>
              <a:spcBef>
                <a:spcPts val="0"/>
              </a:spcBef>
              <a:spcAft>
                <a:spcPts val="0"/>
              </a:spcAft>
              <a:buNone/>
            </a:pPr>
            <a:r>
              <a:rPr lang="en" u="sng">
                <a:solidFill>
                  <a:schemeClr val="hlink"/>
                </a:solidFill>
                <a:highlight>
                  <a:srgbClr val="FFFFFF"/>
                </a:highlight>
                <a:latin typeface="Fira Sans"/>
                <a:ea typeface="Fira Sans"/>
                <a:cs typeface="Fira Sans"/>
                <a:sym typeface="Fira Sans"/>
                <a:hlinkClick r:id="rId4"/>
              </a:rPr>
              <a:t>trashid2@leomail.tamuc.edu</a:t>
            </a:r>
            <a:endParaRPr>
              <a:solidFill>
                <a:srgbClr val="222222"/>
              </a:solidFill>
              <a:highlight>
                <a:srgbClr val="FFFFFF"/>
              </a:highlight>
              <a:latin typeface="Fira Sans"/>
              <a:ea typeface="Fira Sans"/>
              <a:cs typeface="Fira Sans"/>
              <a:sym typeface="Fira Sans"/>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p:nvPr/>
        </p:nvSpPr>
        <p:spPr>
          <a:xfrm>
            <a:off x="0" y="-243655"/>
            <a:ext cx="3279645" cy="5631565"/>
          </a:xfrm>
          <a:custGeom>
            <a:rect b="b" l="l" r="r" t="t"/>
            <a:pathLst>
              <a:path extrusionOk="0" h="7508753" w="4372860">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 name="Google Shape;143;p27"/>
          <p:cNvSpPr txBox="1"/>
          <p:nvPr/>
        </p:nvSpPr>
        <p:spPr>
          <a:xfrm>
            <a:off x="468498" y="2207077"/>
            <a:ext cx="2026036"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3600">
                <a:solidFill>
                  <a:schemeClr val="lt1"/>
                </a:solidFill>
                <a:latin typeface="Fira Sans Medium"/>
                <a:ea typeface="Fira Sans Medium"/>
                <a:cs typeface="Fira Sans Medium"/>
                <a:sym typeface="Fira Sans Medium"/>
              </a:rPr>
              <a:t>Contents</a:t>
            </a:r>
            <a:endParaRPr sz="3000">
              <a:solidFill>
                <a:schemeClr val="lt1"/>
              </a:solidFill>
              <a:latin typeface="Fira Sans Medium"/>
              <a:ea typeface="Fira Sans Medium"/>
              <a:cs typeface="Fira Sans Medium"/>
              <a:sym typeface="Fira Sans Medium"/>
            </a:endParaRPr>
          </a:p>
        </p:txBody>
      </p:sp>
      <p:sp>
        <p:nvSpPr>
          <p:cNvPr id="144" name="Google Shape;144;p27"/>
          <p:cNvSpPr txBox="1"/>
          <p:nvPr/>
        </p:nvSpPr>
        <p:spPr>
          <a:xfrm>
            <a:off x="4616954" y="960015"/>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Problem Introduction</a:t>
            </a:r>
            <a:endParaRPr sz="1400">
              <a:solidFill>
                <a:schemeClr val="dk1"/>
              </a:solidFill>
              <a:latin typeface="Fira Sans Medium"/>
              <a:ea typeface="Fira Sans Medium"/>
              <a:cs typeface="Fira Sans Medium"/>
              <a:sym typeface="Fira Sans Medium"/>
            </a:endParaRPr>
          </a:p>
        </p:txBody>
      </p:sp>
      <p:sp>
        <p:nvSpPr>
          <p:cNvPr id="145" name="Google Shape;145;p27"/>
          <p:cNvSpPr txBox="1"/>
          <p:nvPr/>
        </p:nvSpPr>
        <p:spPr>
          <a:xfrm>
            <a:off x="4624010" y="1414532"/>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Approach Overview</a:t>
            </a:r>
            <a:endParaRPr sz="1400">
              <a:solidFill>
                <a:schemeClr val="dk1"/>
              </a:solidFill>
              <a:latin typeface="Fira Sans Medium"/>
              <a:ea typeface="Fira Sans Medium"/>
              <a:cs typeface="Fira Sans Medium"/>
              <a:sym typeface="Fira Sans Medium"/>
            </a:endParaRPr>
          </a:p>
        </p:txBody>
      </p:sp>
      <p:sp>
        <p:nvSpPr>
          <p:cNvPr id="146" name="Google Shape;146;p27"/>
          <p:cNvSpPr txBox="1"/>
          <p:nvPr/>
        </p:nvSpPr>
        <p:spPr>
          <a:xfrm>
            <a:off x="4624010" y="1881946"/>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Analysis &amp; Findings</a:t>
            </a:r>
            <a:endParaRPr sz="1400">
              <a:solidFill>
                <a:schemeClr val="dk1"/>
              </a:solidFill>
              <a:latin typeface="Fira Sans Medium"/>
              <a:ea typeface="Fira Sans Medium"/>
              <a:cs typeface="Fira Sans Medium"/>
              <a:sym typeface="Fira Sans Medium"/>
            </a:endParaRPr>
          </a:p>
        </p:txBody>
      </p:sp>
      <p:sp>
        <p:nvSpPr>
          <p:cNvPr id="147" name="Google Shape;147;p27"/>
          <p:cNvSpPr txBox="1"/>
          <p:nvPr/>
        </p:nvSpPr>
        <p:spPr>
          <a:xfrm>
            <a:off x="4624002" y="2372000"/>
            <a:ext cx="3948600" cy="2538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Sentiment Model Demo/Results</a:t>
            </a:r>
            <a:endParaRPr sz="1400">
              <a:solidFill>
                <a:schemeClr val="dk1"/>
              </a:solidFill>
              <a:latin typeface="Fira Sans Medium"/>
              <a:ea typeface="Fira Sans Medium"/>
              <a:cs typeface="Fira Sans Medium"/>
              <a:sym typeface="Fira Sans Medium"/>
            </a:endParaRPr>
          </a:p>
        </p:txBody>
      </p:sp>
      <p:sp>
        <p:nvSpPr>
          <p:cNvPr id="148" name="Google Shape;148;p27"/>
          <p:cNvSpPr txBox="1"/>
          <p:nvPr/>
        </p:nvSpPr>
        <p:spPr>
          <a:xfrm>
            <a:off x="4624001" y="2853725"/>
            <a:ext cx="3545100" cy="5250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Clr>
                <a:schemeClr val="dk1"/>
              </a:buClr>
              <a:buFont typeface="Arial"/>
              <a:buNone/>
            </a:pPr>
            <a:r>
              <a:rPr lang="en" sz="1200">
                <a:solidFill>
                  <a:schemeClr val="dk1"/>
                </a:solidFill>
                <a:latin typeface="Fira Sans Medium"/>
                <a:ea typeface="Fira Sans Medium"/>
                <a:cs typeface="Fira Sans Medium"/>
                <a:sym typeface="Fira Sans Medium"/>
              </a:rPr>
              <a:t>Actionable Recommendations</a:t>
            </a:r>
            <a:endParaRPr>
              <a:solidFill>
                <a:schemeClr val="dk1"/>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a:solidFill>
                <a:schemeClr val="dk1"/>
              </a:solidFill>
              <a:latin typeface="Fira Sans Medium"/>
              <a:ea typeface="Fira Sans Medium"/>
              <a:cs typeface="Fira Sans Medium"/>
              <a:sym typeface="Fira Sans Medium"/>
            </a:endParaRPr>
          </a:p>
        </p:txBody>
      </p:sp>
      <p:sp>
        <p:nvSpPr>
          <p:cNvPr id="149" name="Google Shape;149;p27"/>
          <p:cNvSpPr txBox="1"/>
          <p:nvPr/>
        </p:nvSpPr>
        <p:spPr>
          <a:xfrm>
            <a:off x="4624010" y="3326746"/>
            <a:ext cx="17616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Conclusion</a:t>
            </a:r>
            <a:endParaRPr sz="1400">
              <a:solidFill>
                <a:schemeClr val="dk1"/>
              </a:solidFill>
              <a:latin typeface="Fira Sans Medium"/>
              <a:ea typeface="Fira Sans Medium"/>
              <a:cs typeface="Fira Sans Medium"/>
              <a:sym typeface="Fira Sans Medium"/>
            </a:endParaRPr>
          </a:p>
        </p:txBody>
      </p:sp>
      <p:grpSp>
        <p:nvGrpSpPr>
          <p:cNvPr id="150" name="Google Shape;150;p27"/>
          <p:cNvGrpSpPr/>
          <p:nvPr/>
        </p:nvGrpSpPr>
        <p:grpSpPr>
          <a:xfrm>
            <a:off x="4421848" y="1051892"/>
            <a:ext cx="116972" cy="2498747"/>
            <a:chOff x="5198868" y="938018"/>
            <a:chExt cx="155963" cy="3331663"/>
          </a:xfrm>
        </p:grpSpPr>
        <p:cxnSp>
          <p:nvCxnSpPr>
            <p:cNvPr id="151" name="Google Shape;151;p27"/>
            <p:cNvCxnSpPr>
              <a:endCxn id="152" idx="4"/>
            </p:cNvCxnSpPr>
            <p:nvPr/>
          </p:nvCxnSpPr>
          <p:spPr>
            <a:xfrm>
              <a:off x="5276849" y="1015581"/>
              <a:ext cx="0" cy="3254100"/>
            </a:xfrm>
            <a:prstGeom prst="straightConnector1">
              <a:avLst/>
            </a:prstGeom>
            <a:noFill/>
            <a:ln cap="rnd" cmpd="sng" w="28575">
              <a:solidFill>
                <a:srgbClr val="666666"/>
              </a:solidFill>
              <a:prstDash val="dot"/>
              <a:miter lim="800000"/>
              <a:headEnd len="sm" w="sm" type="none"/>
              <a:tailEnd len="sm" w="sm" type="none"/>
            </a:ln>
          </p:spPr>
        </p:cxnSp>
        <p:sp>
          <p:nvSpPr>
            <p:cNvPr id="153" name="Google Shape;153;p27"/>
            <p:cNvSpPr/>
            <p:nvPr/>
          </p:nvSpPr>
          <p:spPr>
            <a:xfrm>
              <a:off x="5198868" y="938018"/>
              <a:ext cx="155963" cy="155963"/>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4" name="Google Shape;154;p27"/>
            <p:cNvSpPr/>
            <p:nvPr/>
          </p:nvSpPr>
          <p:spPr>
            <a:xfrm>
              <a:off x="5198868" y="1564585"/>
              <a:ext cx="155963" cy="155963"/>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5" name="Google Shape;155;p27"/>
            <p:cNvSpPr/>
            <p:nvPr/>
          </p:nvSpPr>
          <p:spPr>
            <a:xfrm>
              <a:off x="5198868" y="2191152"/>
              <a:ext cx="155963" cy="155963"/>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6" name="Google Shape;156;p27"/>
            <p:cNvSpPr/>
            <p:nvPr/>
          </p:nvSpPr>
          <p:spPr>
            <a:xfrm>
              <a:off x="5198868" y="2846291"/>
              <a:ext cx="155963" cy="155963"/>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7"/>
            <p:cNvSpPr/>
            <p:nvPr/>
          </p:nvSpPr>
          <p:spPr>
            <a:xfrm>
              <a:off x="5198868" y="3480003"/>
              <a:ext cx="155963" cy="155963"/>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2" name="Google Shape;152;p27"/>
            <p:cNvSpPr/>
            <p:nvPr/>
          </p:nvSpPr>
          <p:spPr>
            <a:xfrm>
              <a:off x="5198868" y="4113718"/>
              <a:ext cx="155963" cy="155963"/>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58" name="Google Shape;158;p27"/>
          <p:cNvSpPr txBox="1"/>
          <p:nvPr/>
        </p:nvSpPr>
        <p:spPr>
          <a:xfrm>
            <a:off x="4624010" y="3803196"/>
            <a:ext cx="1761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1400">
              <a:solidFill>
                <a:schemeClr val="dk1"/>
              </a:solidFill>
              <a:latin typeface="Fira Sans Medium"/>
              <a:ea typeface="Fira Sans Medium"/>
              <a:cs typeface="Fira Sans Medium"/>
              <a:sym typeface="Fira Sans Medium"/>
            </a:endParaRPr>
          </a:p>
        </p:txBody>
      </p:sp>
      <p:sp>
        <p:nvSpPr>
          <p:cNvPr id="159" name="Google Shape;159;p27"/>
          <p:cNvSpPr txBox="1"/>
          <p:nvPr/>
        </p:nvSpPr>
        <p:spPr>
          <a:xfrm>
            <a:off x="5071085" y="3842645"/>
            <a:ext cx="1761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1400">
              <a:solidFill>
                <a:schemeClr val="dk1"/>
              </a:solidFill>
              <a:latin typeface="Fira Sans Medium"/>
              <a:ea typeface="Fira Sans Medium"/>
              <a:cs typeface="Fira Sans Medium"/>
              <a:sym typeface="Fira Sans Medium"/>
            </a:endParaRPr>
          </a:p>
        </p:txBody>
      </p:sp>
      <p:sp>
        <p:nvSpPr>
          <p:cNvPr id="160" name="Google Shape;160;p27"/>
          <p:cNvSpPr txBox="1"/>
          <p:nvPr/>
        </p:nvSpPr>
        <p:spPr>
          <a:xfrm>
            <a:off x="5071085" y="4322706"/>
            <a:ext cx="1761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1400">
              <a:solidFill>
                <a:schemeClr val="dk1"/>
              </a:solidFill>
              <a:latin typeface="Fira Sans Medium"/>
              <a:ea typeface="Fira Sans Medium"/>
              <a:cs typeface="Fira Sans Medium"/>
              <a:sym typeface="Fira Sans Medium"/>
            </a:endParaRPr>
          </a:p>
        </p:txBody>
      </p:sp>
      <p:sp>
        <p:nvSpPr>
          <p:cNvPr id="161" name="Google Shape;161;p27"/>
          <p:cNvSpPr/>
          <p:nvPr/>
        </p:nvSpPr>
        <p:spPr>
          <a:xfrm rot="-9217753">
            <a:off x="8412877" y="3672143"/>
            <a:ext cx="938952" cy="165793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27"/>
          <p:cNvSpPr/>
          <p:nvPr/>
        </p:nvSpPr>
        <p:spPr>
          <a:xfrm flipH="1" rot="3308474">
            <a:off x="8326899" y="4228769"/>
            <a:ext cx="938952" cy="165793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p27"/>
          <p:cNvSpPr txBox="1"/>
          <p:nvPr/>
        </p:nvSpPr>
        <p:spPr>
          <a:xfrm>
            <a:off x="3615218" y="949503"/>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01</a:t>
            </a:r>
            <a:endParaRPr sz="1400">
              <a:solidFill>
                <a:schemeClr val="dk1"/>
              </a:solidFill>
              <a:latin typeface="Fira Sans Medium"/>
              <a:ea typeface="Fira Sans Medium"/>
              <a:cs typeface="Fira Sans Medium"/>
              <a:sym typeface="Fira Sans Medium"/>
            </a:endParaRPr>
          </a:p>
        </p:txBody>
      </p:sp>
      <p:sp>
        <p:nvSpPr>
          <p:cNvPr id="164" name="Google Shape;164;p27"/>
          <p:cNvSpPr txBox="1"/>
          <p:nvPr/>
        </p:nvSpPr>
        <p:spPr>
          <a:xfrm>
            <a:off x="3615218" y="1418132"/>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02</a:t>
            </a:r>
            <a:endParaRPr sz="1400">
              <a:solidFill>
                <a:schemeClr val="dk1"/>
              </a:solidFill>
              <a:latin typeface="Fira Sans Medium"/>
              <a:ea typeface="Fira Sans Medium"/>
              <a:cs typeface="Fira Sans Medium"/>
              <a:sym typeface="Fira Sans Medium"/>
            </a:endParaRPr>
          </a:p>
        </p:txBody>
      </p:sp>
      <p:sp>
        <p:nvSpPr>
          <p:cNvPr id="165" name="Google Shape;165;p27"/>
          <p:cNvSpPr txBox="1"/>
          <p:nvPr/>
        </p:nvSpPr>
        <p:spPr>
          <a:xfrm>
            <a:off x="3615218" y="1885546"/>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03</a:t>
            </a:r>
            <a:endParaRPr sz="1400">
              <a:solidFill>
                <a:schemeClr val="dk1"/>
              </a:solidFill>
              <a:latin typeface="Fira Sans Medium"/>
              <a:ea typeface="Fira Sans Medium"/>
              <a:cs typeface="Fira Sans Medium"/>
              <a:sym typeface="Fira Sans Medium"/>
            </a:endParaRPr>
          </a:p>
        </p:txBody>
      </p:sp>
      <p:sp>
        <p:nvSpPr>
          <p:cNvPr id="166" name="Google Shape;166;p27"/>
          <p:cNvSpPr txBox="1"/>
          <p:nvPr/>
        </p:nvSpPr>
        <p:spPr>
          <a:xfrm>
            <a:off x="3615218" y="2375599"/>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04</a:t>
            </a:r>
            <a:endParaRPr sz="1400">
              <a:solidFill>
                <a:schemeClr val="dk1"/>
              </a:solidFill>
              <a:latin typeface="Fira Sans Medium"/>
              <a:ea typeface="Fira Sans Medium"/>
              <a:cs typeface="Fira Sans Medium"/>
              <a:sym typeface="Fira Sans Medium"/>
            </a:endParaRPr>
          </a:p>
        </p:txBody>
      </p:sp>
      <p:sp>
        <p:nvSpPr>
          <p:cNvPr id="167" name="Google Shape;167;p27"/>
          <p:cNvSpPr txBox="1"/>
          <p:nvPr/>
        </p:nvSpPr>
        <p:spPr>
          <a:xfrm>
            <a:off x="3615218" y="2857337"/>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05</a:t>
            </a:r>
            <a:endParaRPr sz="1400">
              <a:solidFill>
                <a:schemeClr val="dk1"/>
              </a:solidFill>
              <a:latin typeface="Fira Sans Medium"/>
              <a:ea typeface="Fira Sans Medium"/>
              <a:cs typeface="Fira Sans Medium"/>
              <a:sym typeface="Fira Sans Medium"/>
            </a:endParaRPr>
          </a:p>
        </p:txBody>
      </p:sp>
      <p:sp>
        <p:nvSpPr>
          <p:cNvPr id="168" name="Google Shape;168;p27"/>
          <p:cNvSpPr txBox="1"/>
          <p:nvPr/>
        </p:nvSpPr>
        <p:spPr>
          <a:xfrm>
            <a:off x="3615218" y="3330346"/>
            <a:ext cx="5544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dk1"/>
                </a:solidFill>
                <a:latin typeface="Fira Sans Medium"/>
                <a:ea typeface="Fira Sans Medium"/>
                <a:cs typeface="Fira Sans Medium"/>
                <a:sym typeface="Fira Sans Medium"/>
              </a:rPr>
              <a:t>06</a:t>
            </a:r>
            <a:endParaRPr sz="1400">
              <a:solidFill>
                <a:schemeClr val="dk1"/>
              </a:solidFill>
              <a:latin typeface="Fira Sans Medium"/>
              <a:ea typeface="Fira Sans Medium"/>
              <a:cs typeface="Fira Sans Medium"/>
              <a:sym typeface="Fira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nvSpPr>
        <p:spPr>
          <a:xfrm>
            <a:off x="5004703" y="4249003"/>
            <a:ext cx="10206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20000"/>
              </a:lnSpc>
              <a:spcBef>
                <a:spcPts val="0"/>
              </a:spcBef>
              <a:spcAft>
                <a:spcPts val="0"/>
              </a:spcAft>
              <a:buNone/>
            </a:pPr>
            <a:r>
              <a:rPr b="0" i="0" lang="en" sz="1100">
                <a:solidFill>
                  <a:schemeClr val="lt1"/>
                </a:solidFill>
                <a:latin typeface="Roboto"/>
                <a:ea typeface="Roboto"/>
                <a:cs typeface="Roboto"/>
                <a:sym typeface="Roboto"/>
              </a:rPr>
              <a:t>Founder</a:t>
            </a:r>
            <a:endParaRPr sz="1100">
              <a:solidFill>
                <a:schemeClr val="lt1"/>
              </a:solidFill>
              <a:latin typeface="Roboto"/>
              <a:ea typeface="Roboto"/>
              <a:cs typeface="Roboto"/>
              <a:sym typeface="Roboto"/>
            </a:endParaRPr>
          </a:p>
        </p:txBody>
      </p:sp>
      <p:sp>
        <p:nvSpPr>
          <p:cNvPr id="174" name="Google Shape;174;p28"/>
          <p:cNvSpPr txBox="1"/>
          <p:nvPr/>
        </p:nvSpPr>
        <p:spPr>
          <a:xfrm>
            <a:off x="2014475" y="1010925"/>
            <a:ext cx="5979000" cy="40251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SzPts val="1100"/>
              <a:buNone/>
            </a:pPr>
            <a:r>
              <a:rPr b="1" lang="en" sz="1000">
                <a:latin typeface="Fira Sans"/>
                <a:ea typeface="Fira Sans"/>
                <a:cs typeface="Fira Sans"/>
                <a:sym typeface="Fira Sans"/>
              </a:rPr>
              <a:t>Amazon’s Objectives:</a:t>
            </a:r>
            <a:endParaRPr b="1" sz="1000">
              <a:latin typeface="Fira Sans"/>
              <a:ea typeface="Fira Sans"/>
              <a:cs typeface="Fira Sans"/>
              <a:sym typeface="Fira Sans"/>
            </a:endParaRPr>
          </a:p>
          <a:p>
            <a:pPr indent="0" lvl="0" marL="0" rtl="0" algn="l">
              <a:lnSpc>
                <a:spcPct val="130000"/>
              </a:lnSpc>
              <a:spcBef>
                <a:spcPts val="0"/>
              </a:spcBef>
              <a:spcAft>
                <a:spcPts val="0"/>
              </a:spcAft>
              <a:buSzPts val="1100"/>
              <a:buNone/>
            </a:pPr>
            <a:r>
              <a:rPr lang="en" sz="1000">
                <a:latin typeface="Fira Sans"/>
                <a:ea typeface="Fira Sans"/>
                <a:cs typeface="Fira Sans"/>
                <a:sym typeface="Fira Sans"/>
              </a:rPr>
              <a:t>Amazon strives to be the most customer-centric company in the world. They aim to:</a:t>
            </a:r>
            <a:endParaRPr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latin typeface="Fira Sans"/>
                <a:ea typeface="Fira Sans"/>
                <a:cs typeface="Fira Sans"/>
                <a:sym typeface="Fira Sans"/>
              </a:rPr>
              <a:t>Provide quality </a:t>
            </a:r>
            <a:r>
              <a:rPr lang="en" sz="1000">
                <a:solidFill>
                  <a:srgbClr val="FF9900"/>
                </a:solidFill>
                <a:latin typeface="Fira Sans"/>
                <a:ea typeface="Fira Sans"/>
                <a:cs typeface="Fira Sans"/>
                <a:sym typeface="Fira Sans"/>
              </a:rPr>
              <a:t>product recommendations</a:t>
            </a:r>
            <a:r>
              <a:rPr lang="en" sz="1000">
                <a:latin typeface="Fira Sans"/>
                <a:ea typeface="Fira Sans"/>
                <a:cs typeface="Fira Sans"/>
                <a:sym typeface="Fira Sans"/>
              </a:rPr>
              <a:t>.</a:t>
            </a:r>
            <a:endParaRPr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latin typeface="Fira Sans"/>
                <a:ea typeface="Fira Sans"/>
                <a:cs typeface="Fira Sans"/>
                <a:sym typeface="Fira Sans"/>
              </a:rPr>
              <a:t>Ensure customer satisfaction through relevant product offerings.</a:t>
            </a:r>
            <a:endParaRPr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latin typeface="Fira Sans"/>
                <a:ea typeface="Fira Sans"/>
                <a:cs typeface="Fira Sans"/>
                <a:sym typeface="Fira Sans"/>
              </a:rPr>
              <a:t>Drive sales by identifying and highlighting top-rated products that align with consumer preferences.</a:t>
            </a:r>
            <a:endParaRPr sz="1000">
              <a:latin typeface="Fira Sans"/>
              <a:ea typeface="Fira Sans"/>
              <a:cs typeface="Fira Sans"/>
              <a:sym typeface="Fira Sans"/>
            </a:endParaRPr>
          </a:p>
          <a:p>
            <a:pPr indent="0" lvl="0" marL="457200" rtl="0" algn="l">
              <a:lnSpc>
                <a:spcPct val="130000"/>
              </a:lnSpc>
              <a:spcBef>
                <a:spcPts val="0"/>
              </a:spcBef>
              <a:spcAft>
                <a:spcPts val="0"/>
              </a:spcAft>
              <a:buNone/>
            </a:pPr>
            <a:r>
              <a:t/>
            </a:r>
            <a:endParaRPr sz="1000">
              <a:latin typeface="Fira Sans"/>
              <a:ea typeface="Fira Sans"/>
              <a:cs typeface="Fira Sans"/>
              <a:sym typeface="Fira Sans"/>
            </a:endParaRPr>
          </a:p>
          <a:p>
            <a:pPr indent="0" lvl="0" marL="0" rtl="0" algn="l">
              <a:lnSpc>
                <a:spcPct val="130000"/>
              </a:lnSpc>
              <a:spcBef>
                <a:spcPts val="0"/>
              </a:spcBef>
              <a:spcAft>
                <a:spcPts val="0"/>
              </a:spcAft>
              <a:buSzPts val="1100"/>
              <a:buNone/>
            </a:pPr>
            <a:r>
              <a:rPr b="1" lang="en" sz="1000">
                <a:latin typeface="Fira Sans"/>
                <a:ea typeface="Fira Sans"/>
                <a:cs typeface="Fira Sans"/>
                <a:sym typeface="Fira Sans"/>
              </a:rPr>
              <a:t>Use Case:</a:t>
            </a:r>
            <a:endParaRPr b="1" sz="1000">
              <a:latin typeface="Fira Sans"/>
              <a:ea typeface="Fira Sans"/>
              <a:cs typeface="Fira Sans"/>
              <a:sym typeface="Fira Sans"/>
            </a:endParaRPr>
          </a:p>
          <a:p>
            <a:pPr indent="0" lvl="0" marL="0" rtl="0" algn="l">
              <a:lnSpc>
                <a:spcPct val="130000"/>
              </a:lnSpc>
              <a:spcBef>
                <a:spcPts val="0"/>
              </a:spcBef>
              <a:spcAft>
                <a:spcPts val="0"/>
              </a:spcAft>
              <a:buSzPts val="1100"/>
              <a:buNone/>
            </a:pPr>
            <a:r>
              <a:rPr lang="en" sz="1000">
                <a:latin typeface="Fira Sans"/>
                <a:ea typeface="Fira Sans"/>
                <a:cs typeface="Fira Sans"/>
                <a:sym typeface="Fira Sans"/>
              </a:rPr>
              <a:t>In this case, we focus on the Estée Lauder Revitalizing Supreme+ Youth Power Cream. By analyzing customer feedback from 500 Amazon reviews, we can uncover key product features that resonate with customers, as well as any potential pain points.</a:t>
            </a:r>
            <a:endParaRPr sz="1000">
              <a:latin typeface="Fira Sans"/>
              <a:ea typeface="Fira Sans"/>
              <a:cs typeface="Fira Sans"/>
              <a:sym typeface="Fira Sans"/>
            </a:endParaRPr>
          </a:p>
          <a:p>
            <a:pPr indent="0" lvl="0" marL="0" rtl="0" algn="l">
              <a:lnSpc>
                <a:spcPct val="130000"/>
              </a:lnSpc>
              <a:spcBef>
                <a:spcPts val="0"/>
              </a:spcBef>
              <a:spcAft>
                <a:spcPts val="0"/>
              </a:spcAft>
              <a:buSzPts val="1100"/>
              <a:buNone/>
            </a:pPr>
            <a:r>
              <a:t/>
            </a:r>
            <a:endParaRPr sz="1000">
              <a:latin typeface="Fira Sans"/>
              <a:ea typeface="Fira Sans"/>
              <a:cs typeface="Fira Sans"/>
              <a:sym typeface="Fira Sans"/>
            </a:endParaRPr>
          </a:p>
          <a:p>
            <a:pPr indent="0" lvl="0" marL="0" rtl="0" algn="l">
              <a:lnSpc>
                <a:spcPct val="130000"/>
              </a:lnSpc>
              <a:spcBef>
                <a:spcPts val="0"/>
              </a:spcBef>
              <a:spcAft>
                <a:spcPts val="0"/>
              </a:spcAft>
              <a:buSzPts val="1100"/>
              <a:buNone/>
            </a:pPr>
            <a:r>
              <a:rPr b="1" lang="en" sz="1000">
                <a:latin typeface="Fira Sans"/>
                <a:ea typeface="Fira Sans"/>
                <a:cs typeface="Fira Sans"/>
                <a:sym typeface="Fira Sans"/>
              </a:rPr>
              <a:t>Business Goals and KPIs:</a:t>
            </a:r>
            <a:endParaRPr b="1"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solidFill>
                  <a:schemeClr val="dk1"/>
                </a:solidFill>
                <a:latin typeface="Fira Sans"/>
                <a:ea typeface="Fira Sans"/>
                <a:cs typeface="Fira Sans"/>
                <a:sym typeface="Fira Sans"/>
              </a:rPr>
              <a:t>Increased Sales: By understanding what customers like (e.g., hydration, anti-aging) or dislike (e.g., price, breakouts), Amazon can </a:t>
            </a:r>
            <a:r>
              <a:rPr lang="en" sz="1000">
                <a:solidFill>
                  <a:srgbClr val="FF9900"/>
                </a:solidFill>
                <a:latin typeface="Fira Sans"/>
                <a:ea typeface="Fira Sans"/>
                <a:cs typeface="Fira Sans"/>
                <a:sym typeface="Fira Sans"/>
              </a:rPr>
              <a:t>optimize recommendations</a:t>
            </a:r>
            <a:r>
              <a:rPr lang="en" sz="1000">
                <a:solidFill>
                  <a:schemeClr val="dk1"/>
                </a:solidFill>
                <a:latin typeface="Fira Sans"/>
                <a:ea typeface="Fira Sans"/>
                <a:cs typeface="Fira Sans"/>
                <a:sym typeface="Fira Sans"/>
              </a:rPr>
              <a:t> to drive more sales and enhance the customer shopping experience.</a:t>
            </a:r>
            <a:endParaRPr sz="1000">
              <a:solidFill>
                <a:schemeClr val="dk1"/>
              </a:solidFill>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latin typeface="Fira Sans"/>
                <a:ea typeface="Fira Sans"/>
                <a:cs typeface="Fira Sans"/>
                <a:sym typeface="Fira Sans"/>
              </a:rPr>
              <a:t>Customer Satisfaction: Identify products that </a:t>
            </a:r>
            <a:r>
              <a:rPr lang="en" sz="1000">
                <a:solidFill>
                  <a:srgbClr val="FF9900"/>
                </a:solidFill>
                <a:latin typeface="Fira Sans"/>
                <a:ea typeface="Fira Sans"/>
                <a:cs typeface="Fira Sans"/>
                <a:sym typeface="Fira Sans"/>
              </a:rPr>
              <a:t>meet or exceed customer expectations</a:t>
            </a:r>
            <a:r>
              <a:rPr lang="en" sz="1000">
                <a:latin typeface="Fira Sans"/>
                <a:ea typeface="Fira Sans"/>
                <a:cs typeface="Fira Sans"/>
                <a:sym typeface="Fira Sans"/>
              </a:rPr>
              <a:t> to ensure high ratings and positive reviews</a:t>
            </a:r>
            <a:endParaRPr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latin typeface="Fira Sans"/>
                <a:ea typeface="Fira Sans"/>
                <a:cs typeface="Fira Sans"/>
                <a:sym typeface="Fira Sans"/>
              </a:rPr>
              <a:t>Product Positioning: With better sentiment analysis, Amazon can</a:t>
            </a:r>
            <a:r>
              <a:rPr lang="en" sz="1000">
                <a:solidFill>
                  <a:srgbClr val="FF9900"/>
                </a:solidFill>
                <a:latin typeface="Fira Sans"/>
                <a:ea typeface="Fira Sans"/>
                <a:cs typeface="Fira Sans"/>
                <a:sym typeface="Fira Sans"/>
              </a:rPr>
              <a:t> fine-tune</a:t>
            </a:r>
            <a:r>
              <a:rPr lang="en" sz="1000">
                <a:latin typeface="Fira Sans"/>
                <a:ea typeface="Fira Sans"/>
                <a:cs typeface="Fira Sans"/>
                <a:sym typeface="Fira Sans"/>
              </a:rPr>
              <a:t> product descriptions, </a:t>
            </a:r>
            <a:r>
              <a:rPr lang="en" sz="1000">
                <a:solidFill>
                  <a:srgbClr val="FF9900"/>
                </a:solidFill>
                <a:latin typeface="Fira Sans"/>
                <a:ea typeface="Fira Sans"/>
                <a:cs typeface="Fira Sans"/>
                <a:sym typeface="Fira Sans"/>
              </a:rPr>
              <a:t>marketing, and promotions</a:t>
            </a:r>
            <a:endParaRPr sz="1000">
              <a:latin typeface="Fira Sans"/>
              <a:ea typeface="Fira Sans"/>
              <a:cs typeface="Fira Sans"/>
              <a:sym typeface="Fira Sans"/>
            </a:endParaRPr>
          </a:p>
        </p:txBody>
      </p:sp>
      <p:sp>
        <p:nvSpPr>
          <p:cNvPr id="175" name="Google Shape;175;p28"/>
          <p:cNvSpPr txBox="1"/>
          <p:nvPr/>
        </p:nvSpPr>
        <p:spPr>
          <a:xfrm>
            <a:off x="1941875" y="116000"/>
            <a:ext cx="6010200" cy="777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300">
                <a:solidFill>
                  <a:schemeClr val="dk1"/>
                </a:solidFill>
                <a:latin typeface="Fira Sans Medium"/>
                <a:ea typeface="Fira Sans Medium"/>
                <a:cs typeface="Fira Sans Medium"/>
                <a:sym typeface="Fira Sans Medium"/>
              </a:rPr>
              <a:t>Understanding </a:t>
            </a:r>
            <a:r>
              <a:rPr lang="en" sz="2300">
                <a:solidFill>
                  <a:srgbClr val="FF9900"/>
                </a:solidFill>
                <a:latin typeface="Fira Sans Medium"/>
                <a:ea typeface="Fira Sans Medium"/>
                <a:cs typeface="Fira Sans Medium"/>
                <a:sym typeface="Fira Sans Medium"/>
              </a:rPr>
              <a:t>Amazon’s Business Goals</a:t>
            </a:r>
            <a:r>
              <a:rPr lang="en" sz="2300">
                <a:solidFill>
                  <a:schemeClr val="dk1"/>
                </a:solidFill>
                <a:latin typeface="Fira Sans Medium"/>
                <a:ea typeface="Fira Sans Medium"/>
                <a:cs typeface="Fira Sans Medium"/>
                <a:sym typeface="Fira Sans Medium"/>
              </a:rPr>
              <a:t> in the Context of Estée Lauder Reviews</a:t>
            </a:r>
            <a:endParaRPr sz="1700">
              <a:solidFill>
                <a:srgbClr val="FF9900"/>
              </a:solidFill>
              <a:latin typeface="Fira Sans Medium"/>
              <a:ea typeface="Fira Sans Medium"/>
              <a:cs typeface="Fira Sans Medium"/>
              <a:sym typeface="Fira Sans Medium"/>
            </a:endParaRPr>
          </a:p>
        </p:txBody>
      </p:sp>
      <p:sp>
        <p:nvSpPr>
          <p:cNvPr id="176" name="Google Shape;176;p28"/>
          <p:cNvSpPr/>
          <p:nvPr/>
        </p:nvSpPr>
        <p:spPr>
          <a:xfrm rot="2476041">
            <a:off x="-202482" y="-486216"/>
            <a:ext cx="938952" cy="165793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 name="Google Shape;177;p28"/>
          <p:cNvSpPr/>
          <p:nvPr/>
        </p:nvSpPr>
        <p:spPr>
          <a:xfrm flipH="1" rot="-6597732">
            <a:off x="23701" y="-1002033"/>
            <a:ext cx="938952" cy="165793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8" name="Google Shape;178;p28"/>
          <p:cNvSpPr txBox="1"/>
          <p:nvPr/>
        </p:nvSpPr>
        <p:spPr>
          <a:xfrm>
            <a:off x="195100" y="105635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dk1"/>
                </a:solidFill>
                <a:latin typeface="Fira Sans Medium"/>
                <a:ea typeface="Fira Sans Medium"/>
                <a:cs typeface="Fira Sans Medium"/>
                <a:sym typeface="Fira Sans Medium"/>
              </a:rPr>
              <a:t>Problem Introduction</a:t>
            </a:r>
            <a:endParaRPr sz="1100">
              <a:solidFill>
                <a:schemeClr val="dk1"/>
              </a:solidFill>
              <a:latin typeface="Fira Sans Medium"/>
              <a:ea typeface="Fira Sans Medium"/>
              <a:cs typeface="Fira Sans Medium"/>
              <a:sym typeface="Fira Sans Medium"/>
            </a:endParaRPr>
          </a:p>
        </p:txBody>
      </p:sp>
      <p:sp>
        <p:nvSpPr>
          <p:cNvPr id="179" name="Google Shape;179;p28"/>
          <p:cNvSpPr txBox="1"/>
          <p:nvPr/>
        </p:nvSpPr>
        <p:spPr>
          <a:xfrm>
            <a:off x="201314" y="1510866"/>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Approach Overview</a:t>
            </a:r>
            <a:endParaRPr sz="1100">
              <a:solidFill>
                <a:schemeClr val="lt2"/>
              </a:solidFill>
              <a:latin typeface="Fira Sans Medium"/>
              <a:ea typeface="Fira Sans Medium"/>
              <a:cs typeface="Fira Sans Medium"/>
              <a:sym typeface="Fira Sans Medium"/>
            </a:endParaRPr>
          </a:p>
        </p:txBody>
      </p:sp>
      <p:sp>
        <p:nvSpPr>
          <p:cNvPr id="180" name="Google Shape;180;p28"/>
          <p:cNvSpPr txBox="1"/>
          <p:nvPr/>
        </p:nvSpPr>
        <p:spPr>
          <a:xfrm>
            <a:off x="201314" y="197828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Analysis &amp; Findings</a:t>
            </a:r>
            <a:endParaRPr sz="1100">
              <a:solidFill>
                <a:schemeClr val="lt2"/>
              </a:solidFill>
              <a:latin typeface="Fira Sans Medium"/>
              <a:ea typeface="Fira Sans Medium"/>
              <a:cs typeface="Fira Sans Medium"/>
              <a:sym typeface="Fira Sans Medium"/>
            </a:endParaRPr>
          </a:p>
        </p:txBody>
      </p:sp>
      <p:sp>
        <p:nvSpPr>
          <p:cNvPr id="181" name="Google Shape;181;p28"/>
          <p:cNvSpPr txBox="1"/>
          <p:nvPr/>
        </p:nvSpPr>
        <p:spPr>
          <a:xfrm>
            <a:off x="201306" y="2468332"/>
            <a:ext cx="2086500" cy="2079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Sentiment Model Demo/Results</a:t>
            </a:r>
            <a:endParaRPr sz="1100">
              <a:solidFill>
                <a:schemeClr val="lt2"/>
              </a:solidFill>
              <a:latin typeface="Fira Sans Medium"/>
              <a:ea typeface="Fira Sans Medium"/>
              <a:cs typeface="Fira Sans Medium"/>
              <a:sym typeface="Fira Sans Medium"/>
            </a:endParaRPr>
          </a:p>
        </p:txBody>
      </p:sp>
      <p:sp>
        <p:nvSpPr>
          <p:cNvPr id="182" name="Google Shape;182;p28"/>
          <p:cNvSpPr txBox="1"/>
          <p:nvPr/>
        </p:nvSpPr>
        <p:spPr>
          <a:xfrm>
            <a:off x="201306" y="2950056"/>
            <a:ext cx="2162400" cy="4185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Actionable Recommendations</a:t>
            </a:r>
            <a:endParaRPr sz="1100">
              <a:solidFill>
                <a:schemeClr val="lt2"/>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sz="1100">
              <a:solidFill>
                <a:schemeClr val="lt2"/>
              </a:solidFill>
              <a:latin typeface="Fira Sans Medium"/>
              <a:ea typeface="Fira Sans Medium"/>
              <a:cs typeface="Fira Sans Medium"/>
              <a:sym typeface="Fira Sans Medium"/>
            </a:endParaRPr>
          </a:p>
        </p:txBody>
      </p:sp>
      <p:sp>
        <p:nvSpPr>
          <p:cNvPr id="183" name="Google Shape;183;p28"/>
          <p:cNvSpPr txBox="1"/>
          <p:nvPr/>
        </p:nvSpPr>
        <p:spPr>
          <a:xfrm>
            <a:off x="201314" y="3423077"/>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Conclusion</a:t>
            </a:r>
            <a:endParaRPr sz="1100">
              <a:solidFill>
                <a:schemeClr val="lt2"/>
              </a:solidFill>
              <a:latin typeface="Fira Sans Medium"/>
              <a:ea typeface="Fira Sans Medium"/>
              <a:cs typeface="Fira Sans Medium"/>
              <a:sym typeface="Fira Sans Medium"/>
            </a:endParaRPr>
          </a:p>
        </p:txBody>
      </p:sp>
      <p:grpSp>
        <p:nvGrpSpPr>
          <p:cNvPr id="184" name="Google Shape;184;p28"/>
          <p:cNvGrpSpPr/>
          <p:nvPr/>
        </p:nvGrpSpPr>
        <p:grpSpPr>
          <a:xfrm>
            <a:off x="-2" y="1148217"/>
            <a:ext cx="117000" cy="2498775"/>
            <a:chOff x="5198868" y="938018"/>
            <a:chExt cx="156000" cy="3331700"/>
          </a:xfrm>
        </p:grpSpPr>
        <p:cxnSp>
          <p:nvCxnSpPr>
            <p:cNvPr id="185" name="Google Shape;185;p28"/>
            <p:cNvCxnSpPr>
              <a:endCxn id="186" idx="4"/>
            </p:cNvCxnSpPr>
            <p:nvPr/>
          </p:nvCxnSpPr>
          <p:spPr>
            <a:xfrm>
              <a:off x="5276868" y="1015618"/>
              <a:ext cx="0" cy="3254100"/>
            </a:xfrm>
            <a:prstGeom prst="straightConnector1">
              <a:avLst/>
            </a:prstGeom>
            <a:noFill/>
            <a:ln cap="rnd" cmpd="sng" w="28575">
              <a:solidFill>
                <a:srgbClr val="666666"/>
              </a:solidFill>
              <a:prstDash val="dot"/>
              <a:miter lim="800000"/>
              <a:headEnd len="sm" w="sm" type="none"/>
              <a:tailEnd len="sm" w="sm" type="none"/>
            </a:ln>
          </p:spPr>
        </p:cxnSp>
        <p:sp>
          <p:nvSpPr>
            <p:cNvPr id="187" name="Google Shape;187;p28"/>
            <p:cNvSpPr/>
            <p:nvPr/>
          </p:nvSpPr>
          <p:spPr>
            <a:xfrm>
              <a:off x="5198868" y="9380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8" name="Google Shape;188;p28"/>
            <p:cNvSpPr/>
            <p:nvPr/>
          </p:nvSpPr>
          <p:spPr>
            <a:xfrm>
              <a:off x="5198868" y="1564585"/>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9" name="Google Shape;189;p28"/>
            <p:cNvSpPr/>
            <p:nvPr/>
          </p:nvSpPr>
          <p:spPr>
            <a:xfrm>
              <a:off x="5198868" y="2191152"/>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0" name="Google Shape;190;p28"/>
            <p:cNvSpPr/>
            <p:nvPr/>
          </p:nvSpPr>
          <p:spPr>
            <a:xfrm>
              <a:off x="5198868" y="2846291"/>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1" name="Google Shape;191;p28"/>
            <p:cNvSpPr/>
            <p:nvPr/>
          </p:nvSpPr>
          <p:spPr>
            <a:xfrm>
              <a:off x="5198868" y="3480003"/>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6" name="Google Shape;186;p28"/>
            <p:cNvSpPr/>
            <p:nvPr/>
          </p:nvSpPr>
          <p:spPr>
            <a:xfrm>
              <a:off x="5198868" y="41137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192" name="Google Shape;192;p28"/>
          <p:cNvPicPr preferRelativeResize="0"/>
          <p:nvPr/>
        </p:nvPicPr>
        <p:blipFill>
          <a:blip r:embed="rId3">
            <a:alphaModFix amt="58000"/>
          </a:blip>
          <a:stretch>
            <a:fillRect/>
          </a:stretch>
        </p:blipFill>
        <p:spPr>
          <a:xfrm>
            <a:off x="7993334" y="3721908"/>
            <a:ext cx="970306" cy="1130310"/>
          </a:xfrm>
          <a:prstGeom prst="rect">
            <a:avLst/>
          </a:prstGeom>
          <a:noFill/>
          <a:ln>
            <a:noFill/>
          </a:ln>
        </p:spPr>
      </p:pic>
      <p:sp>
        <p:nvSpPr>
          <p:cNvPr id="193" name="Google Shape;193;p28"/>
          <p:cNvSpPr txBox="1"/>
          <p:nvPr/>
        </p:nvSpPr>
        <p:spPr>
          <a:xfrm>
            <a:off x="201314" y="3899525"/>
            <a:ext cx="1551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1100">
              <a:solidFill>
                <a:schemeClr val="dk1"/>
              </a:solidFill>
              <a:latin typeface="Fira Sans Medium"/>
              <a:ea typeface="Fira Sans Medium"/>
              <a:cs typeface="Fira Sans Medium"/>
              <a:sym typeface="Fira Sans Medium"/>
            </a:endParaRPr>
          </a:p>
        </p:txBody>
      </p:sp>
      <p:sp>
        <p:nvSpPr>
          <p:cNvPr id="194" name="Google Shape;194;p28"/>
          <p:cNvSpPr/>
          <p:nvPr/>
        </p:nvSpPr>
        <p:spPr>
          <a:xfrm rot="3201168">
            <a:off x="8006819" y="3507308"/>
            <a:ext cx="108061" cy="454682"/>
          </a:xfrm>
          <a:prstGeom prst="roundRect">
            <a:avLst>
              <a:gd fmla="val 13772" name="adj"/>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28"/>
          <p:cNvSpPr/>
          <p:nvPr/>
        </p:nvSpPr>
        <p:spPr>
          <a:xfrm rot="3201168">
            <a:off x="8824874" y="4609012"/>
            <a:ext cx="108061" cy="454441"/>
          </a:xfrm>
          <a:prstGeom prst="roundRect">
            <a:avLst>
              <a:gd fmla="val 13772" name="adj"/>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p:nvPr/>
        </p:nvSpPr>
        <p:spPr>
          <a:xfrm>
            <a:off x="0" y="-2064449"/>
            <a:ext cx="9343800" cy="3161700"/>
          </a:xfrm>
          <a:prstGeom prst="ellipse">
            <a:avLst/>
          </a:pr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nvGrpSpPr>
          <p:cNvPr id="201" name="Google Shape;201;p29"/>
          <p:cNvGrpSpPr/>
          <p:nvPr/>
        </p:nvGrpSpPr>
        <p:grpSpPr>
          <a:xfrm>
            <a:off x="656113" y="119198"/>
            <a:ext cx="6421123" cy="844744"/>
            <a:chOff x="3311855" y="3736152"/>
            <a:chExt cx="4123771" cy="928902"/>
          </a:xfrm>
        </p:grpSpPr>
        <p:sp>
          <p:nvSpPr>
            <p:cNvPr id="202" name="Google Shape;202;p29"/>
            <p:cNvSpPr/>
            <p:nvPr/>
          </p:nvSpPr>
          <p:spPr>
            <a:xfrm>
              <a:off x="3311855" y="3817376"/>
              <a:ext cx="3760826" cy="847678"/>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3" name="Google Shape;203;p29"/>
            <p:cNvSpPr/>
            <p:nvPr/>
          </p:nvSpPr>
          <p:spPr>
            <a:xfrm>
              <a:off x="6662590" y="3736152"/>
              <a:ext cx="773036" cy="761368"/>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grpSp>
      <p:sp>
        <p:nvSpPr>
          <p:cNvPr id="204" name="Google Shape;204;p29"/>
          <p:cNvSpPr txBox="1"/>
          <p:nvPr/>
        </p:nvSpPr>
        <p:spPr>
          <a:xfrm>
            <a:off x="542700" y="4543575"/>
            <a:ext cx="80586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lang="en" sz="1100">
                <a:solidFill>
                  <a:srgbClr val="333333"/>
                </a:solidFill>
                <a:latin typeface="Fira Sans Medium"/>
                <a:ea typeface="Fira Sans Medium"/>
                <a:cs typeface="Fira Sans Medium"/>
                <a:sym typeface="Fira Sans Medium"/>
              </a:rPr>
              <a:t>Problem: There is no ranking in term of what features are important for customers – Need to have better model</a:t>
            </a:r>
            <a:endParaRPr sz="1100">
              <a:solidFill>
                <a:schemeClr val="dk1"/>
              </a:solidFill>
              <a:latin typeface="Fira Sans Medium"/>
              <a:ea typeface="Fira Sans Medium"/>
              <a:cs typeface="Fira Sans Medium"/>
              <a:sym typeface="Fira Sans Medium"/>
            </a:endParaRPr>
          </a:p>
        </p:txBody>
      </p:sp>
      <p:pic>
        <p:nvPicPr>
          <p:cNvPr id="205" name="Google Shape;205;p29"/>
          <p:cNvPicPr preferRelativeResize="0"/>
          <p:nvPr/>
        </p:nvPicPr>
        <p:blipFill>
          <a:blip r:embed="rId3">
            <a:alphaModFix/>
          </a:blip>
          <a:stretch>
            <a:fillRect/>
          </a:stretch>
        </p:blipFill>
        <p:spPr>
          <a:xfrm>
            <a:off x="2104350" y="1326200"/>
            <a:ext cx="6871275" cy="2855124"/>
          </a:xfrm>
          <a:prstGeom prst="rect">
            <a:avLst/>
          </a:prstGeom>
          <a:noFill/>
          <a:ln cap="flat" cmpd="sng" w="9525">
            <a:solidFill>
              <a:schemeClr val="dk2"/>
            </a:solidFill>
            <a:prstDash val="solid"/>
            <a:round/>
            <a:headEnd len="sm" w="sm" type="none"/>
            <a:tailEnd len="sm" w="sm" type="none"/>
          </a:ln>
        </p:spPr>
      </p:pic>
      <p:sp>
        <p:nvSpPr>
          <p:cNvPr id="206" name="Google Shape;206;p29"/>
          <p:cNvSpPr txBox="1"/>
          <p:nvPr/>
        </p:nvSpPr>
        <p:spPr>
          <a:xfrm>
            <a:off x="2456925" y="0"/>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latin typeface="Fira Sans Medium"/>
                <a:ea typeface="Fira Sans Medium"/>
                <a:cs typeface="Fira Sans Medium"/>
                <a:sym typeface="Fira Sans Medium"/>
              </a:rPr>
              <a:t>Current Model</a:t>
            </a:r>
            <a:endParaRPr sz="2700">
              <a:solidFill>
                <a:schemeClr val="lt1"/>
              </a:solidFill>
              <a:latin typeface="Fira Sans Medium"/>
              <a:ea typeface="Fira Sans Medium"/>
              <a:cs typeface="Fira Sans Medium"/>
              <a:sym typeface="Fira Sans Medium"/>
            </a:endParaRPr>
          </a:p>
        </p:txBody>
      </p:sp>
      <p:sp>
        <p:nvSpPr>
          <p:cNvPr id="207" name="Google Shape;207;p29"/>
          <p:cNvSpPr txBox="1"/>
          <p:nvPr/>
        </p:nvSpPr>
        <p:spPr>
          <a:xfrm>
            <a:off x="195104" y="1056340"/>
            <a:ext cx="17616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dk1"/>
                </a:solidFill>
                <a:latin typeface="Fira Sans Medium"/>
                <a:ea typeface="Fira Sans Medium"/>
                <a:cs typeface="Fira Sans Medium"/>
                <a:sym typeface="Fira Sans Medium"/>
              </a:rPr>
              <a:t>Problem Introduction</a:t>
            </a:r>
            <a:endParaRPr sz="1100">
              <a:solidFill>
                <a:schemeClr val="dk1"/>
              </a:solidFill>
              <a:latin typeface="Fira Sans Medium"/>
              <a:ea typeface="Fira Sans Medium"/>
              <a:cs typeface="Fira Sans Medium"/>
              <a:sym typeface="Fira Sans Medium"/>
            </a:endParaRPr>
          </a:p>
        </p:txBody>
      </p:sp>
      <p:sp>
        <p:nvSpPr>
          <p:cNvPr id="208" name="Google Shape;208;p29"/>
          <p:cNvSpPr txBox="1"/>
          <p:nvPr/>
        </p:nvSpPr>
        <p:spPr>
          <a:xfrm>
            <a:off x="202160" y="1510857"/>
            <a:ext cx="17616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Approach Overview</a:t>
            </a:r>
            <a:endParaRPr sz="1100">
              <a:solidFill>
                <a:schemeClr val="lt2"/>
              </a:solidFill>
              <a:latin typeface="Fira Sans Medium"/>
              <a:ea typeface="Fira Sans Medium"/>
              <a:cs typeface="Fira Sans Medium"/>
              <a:sym typeface="Fira Sans Medium"/>
            </a:endParaRPr>
          </a:p>
        </p:txBody>
      </p:sp>
      <p:sp>
        <p:nvSpPr>
          <p:cNvPr id="209" name="Google Shape;209;p29"/>
          <p:cNvSpPr txBox="1"/>
          <p:nvPr/>
        </p:nvSpPr>
        <p:spPr>
          <a:xfrm>
            <a:off x="202160" y="1978271"/>
            <a:ext cx="17616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Analysis &amp; Findings</a:t>
            </a:r>
            <a:endParaRPr sz="1100">
              <a:solidFill>
                <a:schemeClr val="lt2"/>
              </a:solidFill>
              <a:latin typeface="Fira Sans Medium"/>
              <a:ea typeface="Fira Sans Medium"/>
              <a:cs typeface="Fira Sans Medium"/>
              <a:sym typeface="Fira Sans Medium"/>
            </a:endParaRPr>
          </a:p>
        </p:txBody>
      </p:sp>
      <p:sp>
        <p:nvSpPr>
          <p:cNvPr id="210" name="Google Shape;210;p29"/>
          <p:cNvSpPr txBox="1"/>
          <p:nvPr/>
        </p:nvSpPr>
        <p:spPr>
          <a:xfrm>
            <a:off x="202152" y="2468325"/>
            <a:ext cx="3948600" cy="2079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Sentiment Model Demo/Results</a:t>
            </a:r>
            <a:endParaRPr sz="1100">
              <a:solidFill>
                <a:schemeClr val="lt2"/>
              </a:solidFill>
              <a:latin typeface="Fira Sans Medium"/>
              <a:ea typeface="Fira Sans Medium"/>
              <a:cs typeface="Fira Sans Medium"/>
              <a:sym typeface="Fira Sans Medium"/>
            </a:endParaRPr>
          </a:p>
        </p:txBody>
      </p:sp>
      <p:sp>
        <p:nvSpPr>
          <p:cNvPr id="211" name="Google Shape;211;p29"/>
          <p:cNvSpPr txBox="1"/>
          <p:nvPr/>
        </p:nvSpPr>
        <p:spPr>
          <a:xfrm>
            <a:off x="202151" y="2950050"/>
            <a:ext cx="3545100" cy="4185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Actionable Recommendations</a:t>
            </a:r>
            <a:endParaRPr sz="1100">
              <a:solidFill>
                <a:schemeClr val="lt2"/>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sz="1100">
              <a:solidFill>
                <a:schemeClr val="lt2"/>
              </a:solidFill>
              <a:latin typeface="Fira Sans Medium"/>
              <a:ea typeface="Fira Sans Medium"/>
              <a:cs typeface="Fira Sans Medium"/>
              <a:sym typeface="Fira Sans Medium"/>
            </a:endParaRPr>
          </a:p>
        </p:txBody>
      </p:sp>
      <p:sp>
        <p:nvSpPr>
          <p:cNvPr id="212" name="Google Shape;212;p29"/>
          <p:cNvSpPr txBox="1"/>
          <p:nvPr/>
        </p:nvSpPr>
        <p:spPr>
          <a:xfrm>
            <a:off x="202160" y="3423071"/>
            <a:ext cx="17616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Conclusion</a:t>
            </a:r>
            <a:endParaRPr sz="1100">
              <a:solidFill>
                <a:schemeClr val="lt2"/>
              </a:solidFill>
              <a:latin typeface="Fira Sans Medium"/>
              <a:ea typeface="Fira Sans Medium"/>
              <a:cs typeface="Fira Sans Medium"/>
              <a:sym typeface="Fira Sans Medium"/>
            </a:endParaRPr>
          </a:p>
        </p:txBody>
      </p:sp>
      <p:grpSp>
        <p:nvGrpSpPr>
          <p:cNvPr id="213" name="Google Shape;213;p29"/>
          <p:cNvGrpSpPr/>
          <p:nvPr/>
        </p:nvGrpSpPr>
        <p:grpSpPr>
          <a:xfrm>
            <a:off x="-2" y="1148217"/>
            <a:ext cx="117000" cy="2498775"/>
            <a:chOff x="5198868" y="938018"/>
            <a:chExt cx="156000" cy="3331700"/>
          </a:xfrm>
        </p:grpSpPr>
        <p:cxnSp>
          <p:nvCxnSpPr>
            <p:cNvPr id="214" name="Google Shape;214;p29"/>
            <p:cNvCxnSpPr>
              <a:endCxn id="215" idx="4"/>
            </p:cNvCxnSpPr>
            <p:nvPr/>
          </p:nvCxnSpPr>
          <p:spPr>
            <a:xfrm>
              <a:off x="5276868" y="1015618"/>
              <a:ext cx="0" cy="3254100"/>
            </a:xfrm>
            <a:prstGeom prst="straightConnector1">
              <a:avLst/>
            </a:prstGeom>
            <a:noFill/>
            <a:ln cap="rnd" cmpd="sng" w="28575">
              <a:solidFill>
                <a:srgbClr val="666666"/>
              </a:solidFill>
              <a:prstDash val="dot"/>
              <a:miter lim="800000"/>
              <a:headEnd len="sm" w="sm" type="none"/>
              <a:tailEnd len="sm" w="sm" type="none"/>
            </a:ln>
          </p:spPr>
        </p:cxnSp>
        <p:sp>
          <p:nvSpPr>
            <p:cNvPr id="216" name="Google Shape;216;p29"/>
            <p:cNvSpPr/>
            <p:nvPr/>
          </p:nvSpPr>
          <p:spPr>
            <a:xfrm>
              <a:off x="5198868" y="9380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7" name="Google Shape;217;p29"/>
            <p:cNvSpPr/>
            <p:nvPr/>
          </p:nvSpPr>
          <p:spPr>
            <a:xfrm>
              <a:off x="5198868" y="1564585"/>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 name="Google Shape;218;p29"/>
            <p:cNvSpPr/>
            <p:nvPr/>
          </p:nvSpPr>
          <p:spPr>
            <a:xfrm>
              <a:off x="5198868" y="2191152"/>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29"/>
            <p:cNvSpPr/>
            <p:nvPr/>
          </p:nvSpPr>
          <p:spPr>
            <a:xfrm>
              <a:off x="5198868" y="2846291"/>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 name="Google Shape;220;p29"/>
            <p:cNvSpPr/>
            <p:nvPr/>
          </p:nvSpPr>
          <p:spPr>
            <a:xfrm>
              <a:off x="5198868" y="3480003"/>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5" name="Google Shape;215;p29"/>
            <p:cNvSpPr/>
            <p:nvPr/>
          </p:nvSpPr>
          <p:spPr>
            <a:xfrm>
              <a:off x="5198868" y="41137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21" name="Google Shape;221;p29"/>
          <p:cNvSpPr txBox="1"/>
          <p:nvPr/>
        </p:nvSpPr>
        <p:spPr>
          <a:xfrm>
            <a:off x="202160" y="3899521"/>
            <a:ext cx="17616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1100">
              <a:solidFill>
                <a:schemeClr val="dk1"/>
              </a:solidFill>
              <a:latin typeface="Fira Sans Medium"/>
              <a:ea typeface="Fira Sans Medium"/>
              <a:cs typeface="Fira Sans Medium"/>
              <a:sym typeface="Fira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nvSpPr>
        <p:spPr>
          <a:xfrm>
            <a:off x="1348850" y="191925"/>
            <a:ext cx="6499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Fira Sans Medium"/>
                <a:ea typeface="Fira Sans Medium"/>
                <a:cs typeface="Fira Sans Medium"/>
                <a:sym typeface="Fira Sans Medium"/>
              </a:rPr>
              <a:t>Our Approach to Analyzing Amazon Reviews</a:t>
            </a:r>
            <a:endParaRPr sz="600"/>
          </a:p>
        </p:txBody>
      </p:sp>
      <p:grpSp>
        <p:nvGrpSpPr>
          <p:cNvPr id="227" name="Google Shape;227;p30"/>
          <p:cNvGrpSpPr/>
          <p:nvPr/>
        </p:nvGrpSpPr>
        <p:grpSpPr>
          <a:xfrm>
            <a:off x="7929615" y="-313957"/>
            <a:ext cx="1582340" cy="1729312"/>
            <a:chOff x="12345968" y="-1141719"/>
            <a:chExt cx="2952128" cy="3226328"/>
          </a:xfrm>
        </p:grpSpPr>
        <p:sp>
          <p:nvSpPr>
            <p:cNvPr id="228" name="Google Shape;228;p30"/>
            <p:cNvSpPr/>
            <p:nvPr/>
          </p:nvSpPr>
          <p:spPr>
            <a:xfrm flipH="1" rot="-2162217">
              <a:off x="13104455" y="-634248"/>
              <a:ext cx="1251501" cy="221136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9" name="Google Shape;229;p30"/>
            <p:cNvSpPr/>
            <p:nvPr/>
          </p:nvSpPr>
          <p:spPr>
            <a:xfrm flipH="1" rot="-2162092">
              <a:off x="13022288" y="-940488"/>
              <a:ext cx="1599488" cy="2823867"/>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cap="rnd" cmpd="sng" w="69850">
              <a:solidFill>
                <a:srgbClr val="FF9900"/>
              </a:solidFill>
              <a:prstDash val="dot"/>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30" name="Google Shape;230;p30"/>
          <p:cNvSpPr/>
          <p:nvPr/>
        </p:nvSpPr>
        <p:spPr>
          <a:xfrm rot="2478991">
            <a:off x="-201962" y="-485553"/>
            <a:ext cx="938651" cy="1656737"/>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1" name="Google Shape;231;p30"/>
          <p:cNvSpPr txBox="1"/>
          <p:nvPr/>
        </p:nvSpPr>
        <p:spPr>
          <a:xfrm>
            <a:off x="195100" y="105635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Problem Introduction</a:t>
            </a:r>
            <a:endParaRPr sz="1100">
              <a:solidFill>
                <a:schemeClr val="lt2"/>
              </a:solidFill>
              <a:latin typeface="Fira Sans Medium"/>
              <a:ea typeface="Fira Sans Medium"/>
              <a:cs typeface="Fira Sans Medium"/>
              <a:sym typeface="Fira Sans Medium"/>
            </a:endParaRPr>
          </a:p>
        </p:txBody>
      </p:sp>
      <p:sp>
        <p:nvSpPr>
          <p:cNvPr id="232" name="Google Shape;232;p30"/>
          <p:cNvSpPr txBox="1"/>
          <p:nvPr/>
        </p:nvSpPr>
        <p:spPr>
          <a:xfrm>
            <a:off x="201314" y="1510866"/>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dk2"/>
                </a:solidFill>
                <a:latin typeface="Fira Sans Medium"/>
                <a:ea typeface="Fira Sans Medium"/>
                <a:cs typeface="Fira Sans Medium"/>
                <a:sym typeface="Fira Sans Medium"/>
              </a:rPr>
              <a:t>Approach Overview</a:t>
            </a:r>
            <a:endParaRPr sz="1100">
              <a:solidFill>
                <a:schemeClr val="dk2"/>
              </a:solidFill>
              <a:latin typeface="Fira Sans Medium"/>
              <a:ea typeface="Fira Sans Medium"/>
              <a:cs typeface="Fira Sans Medium"/>
              <a:sym typeface="Fira Sans Medium"/>
            </a:endParaRPr>
          </a:p>
        </p:txBody>
      </p:sp>
      <p:sp>
        <p:nvSpPr>
          <p:cNvPr id="233" name="Google Shape;233;p30"/>
          <p:cNvSpPr txBox="1"/>
          <p:nvPr/>
        </p:nvSpPr>
        <p:spPr>
          <a:xfrm>
            <a:off x="201314" y="197828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Analysis &amp; Findings</a:t>
            </a:r>
            <a:endParaRPr sz="1100">
              <a:solidFill>
                <a:schemeClr val="lt2"/>
              </a:solidFill>
              <a:latin typeface="Fira Sans Medium"/>
              <a:ea typeface="Fira Sans Medium"/>
              <a:cs typeface="Fira Sans Medium"/>
              <a:sym typeface="Fira Sans Medium"/>
            </a:endParaRPr>
          </a:p>
        </p:txBody>
      </p:sp>
      <p:sp>
        <p:nvSpPr>
          <p:cNvPr id="234" name="Google Shape;234;p30"/>
          <p:cNvSpPr txBox="1"/>
          <p:nvPr/>
        </p:nvSpPr>
        <p:spPr>
          <a:xfrm>
            <a:off x="201306" y="2468332"/>
            <a:ext cx="2086500" cy="2079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Sentiment Model Demo/Results</a:t>
            </a:r>
            <a:endParaRPr sz="1100">
              <a:solidFill>
                <a:schemeClr val="lt2"/>
              </a:solidFill>
              <a:latin typeface="Fira Sans Medium"/>
              <a:ea typeface="Fira Sans Medium"/>
              <a:cs typeface="Fira Sans Medium"/>
              <a:sym typeface="Fira Sans Medium"/>
            </a:endParaRPr>
          </a:p>
        </p:txBody>
      </p:sp>
      <p:sp>
        <p:nvSpPr>
          <p:cNvPr id="235" name="Google Shape;235;p30"/>
          <p:cNvSpPr txBox="1"/>
          <p:nvPr/>
        </p:nvSpPr>
        <p:spPr>
          <a:xfrm>
            <a:off x="201306" y="2950056"/>
            <a:ext cx="2162400" cy="4185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Actionable Recommendations</a:t>
            </a:r>
            <a:endParaRPr sz="1100">
              <a:solidFill>
                <a:schemeClr val="lt2"/>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sz="1100">
              <a:solidFill>
                <a:schemeClr val="lt2"/>
              </a:solidFill>
              <a:latin typeface="Fira Sans Medium"/>
              <a:ea typeface="Fira Sans Medium"/>
              <a:cs typeface="Fira Sans Medium"/>
              <a:sym typeface="Fira Sans Medium"/>
            </a:endParaRPr>
          </a:p>
        </p:txBody>
      </p:sp>
      <p:sp>
        <p:nvSpPr>
          <p:cNvPr id="236" name="Google Shape;236;p30"/>
          <p:cNvSpPr txBox="1"/>
          <p:nvPr/>
        </p:nvSpPr>
        <p:spPr>
          <a:xfrm>
            <a:off x="201314" y="3423077"/>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Conclusion</a:t>
            </a:r>
            <a:endParaRPr sz="1100">
              <a:solidFill>
                <a:schemeClr val="lt2"/>
              </a:solidFill>
              <a:latin typeface="Fira Sans Medium"/>
              <a:ea typeface="Fira Sans Medium"/>
              <a:cs typeface="Fira Sans Medium"/>
              <a:sym typeface="Fira Sans Medium"/>
            </a:endParaRPr>
          </a:p>
        </p:txBody>
      </p:sp>
      <p:grpSp>
        <p:nvGrpSpPr>
          <p:cNvPr id="237" name="Google Shape;237;p30"/>
          <p:cNvGrpSpPr/>
          <p:nvPr/>
        </p:nvGrpSpPr>
        <p:grpSpPr>
          <a:xfrm>
            <a:off x="-2" y="1148217"/>
            <a:ext cx="117000" cy="2498775"/>
            <a:chOff x="5198868" y="938018"/>
            <a:chExt cx="156000" cy="3331700"/>
          </a:xfrm>
        </p:grpSpPr>
        <p:cxnSp>
          <p:nvCxnSpPr>
            <p:cNvPr id="238" name="Google Shape;238;p30"/>
            <p:cNvCxnSpPr>
              <a:endCxn id="239" idx="4"/>
            </p:cNvCxnSpPr>
            <p:nvPr/>
          </p:nvCxnSpPr>
          <p:spPr>
            <a:xfrm>
              <a:off x="5276868" y="1015618"/>
              <a:ext cx="0" cy="3254100"/>
            </a:xfrm>
            <a:prstGeom prst="straightConnector1">
              <a:avLst/>
            </a:prstGeom>
            <a:noFill/>
            <a:ln cap="rnd" cmpd="sng" w="28575">
              <a:solidFill>
                <a:srgbClr val="666666"/>
              </a:solidFill>
              <a:prstDash val="dot"/>
              <a:miter lim="800000"/>
              <a:headEnd len="sm" w="sm" type="none"/>
              <a:tailEnd len="sm" w="sm" type="none"/>
            </a:ln>
          </p:spPr>
        </p:cxnSp>
        <p:sp>
          <p:nvSpPr>
            <p:cNvPr id="240" name="Google Shape;240;p30"/>
            <p:cNvSpPr/>
            <p:nvPr/>
          </p:nvSpPr>
          <p:spPr>
            <a:xfrm>
              <a:off x="5198868" y="9380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1" name="Google Shape;241;p30"/>
            <p:cNvSpPr/>
            <p:nvPr/>
          </p:nvSpPr>
          <p:spPr>
            <a:xfrm>
              <a:off x="5198868" y="1564585"/>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2" name="Google Shape;242;p30"/>
            <p:cNvSpPr/>
            <p:nvPr/>
          </p:nvSpPr>
          <p:spPr>
            <a:xfrm>
              <a:off x="5198868" y="2191152"/>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3" name="Google Shape;243;p30"/>
            <p:cNvSpPr/>
            <p:nvPr/>
          </p:nvSpPr>
          <p:spPr>
            <a:xfrm>
              <a:off x="5198868" y="2846291"/>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4" name="Google Shape;244;p30"/>
            <p:cNvSpPr/>
            <p:nvPr/>
          </p:nvSpPr>
          <p:spPr>
            <a:xfrm>
              <a:off x="5198868" y="3480003"/>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9" name="Google Shape;239;p30"/>
            <p:cNvSpPr/>
            <p:nvPr/>
          </p:nvSpPr>
          <p:spPr>
            <a:xfrm>
              <a:off x="5198868" y="41137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45" name="Google Shape;245;p30"/>
          <p:cNvGrpSpPr/>
          <p:nvPr/>
        </p:nvGrpSpPr>
        <p:grpSpPr>
          <a:xfrm>
            <a:off x="2939822" y="1005258"/>
            <a:ext cx="5460505" cy="1193579"/>
            <a:chOff x="3977400" y="946003"/>
            <a:chExt cx="5460505" cy="1193579"/>
          </a:xfrm>
        </p:grpSpPr>
        <p:grpSp>
          <p:nvGrpSpPr>
            <p:cNvPr id="246" name="Google Shape;246;p30"/>
            <p:cNvGrpSpPr/>
            <p:nvPr/>
          </p:nvGrpSpPr>
          <p:grpSpPr>
            <a:xfrm>
              <a:off x="4732925" y="1140987"/>
              <a:ext cx="529800" cy="998596"/>
              <a:chOff x="4318975" y="1083450"/>
              <a:chExt cx="529800" cy="591305"/>
            </a:xfrm>
          </p:grpSpPr>
          <p:sp>
            <p:nvSpPr>
              <p:cNvPr id="247" name="Google Shape;247;p30"/>
              <p:cNvSpPr/>
              <p:nvPr/>
            </p:nvSpPr>
            <p:spPr>
              <a:xfrm>
                <a:off x="4517129" y="1083455"/>
                <a:ext cx="133500" cy="591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30"/>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249" name="Google Shape;249;p30"/>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100">
                  <a:solidFill>
                    <a:schemeClr val="dk1"/>
                  </a:solidFill>
                  <a:latin typeface="Fira Sans"/>
                  <a:ea typeface="Fira Sans"/>
                  <a:cs typeface="Fira Sans"/>
                  <a:sym typeface="Fira Sans"/>
                </a:rPr>
                <a:t>Data Collection:</a:t>
              </a:r>
              <a:endParaRPr b="1" sz="1100">
                <a:solidFill>
                  <a:srgbClr val="840D35"/>
                </a:solidFill>
                <a:latin typeface="Roboto"/>
                <a:ea typeface="Roboto"/>
                <a:cs typeface="Roboto"/>
                <a:sym typeface="Roboto"/>
              </a:endParaRPr>
            </a:p>
          </p:txBody>
        </p:sp>
        <p:sp>
          <p:nvSpPr>
            <p:cNvPr id="250" name="Google Shape;250;p30"/>
            <p:cNvSpPr txBox="1"/>
            <p:nvPr/>
          </p:nvSpPr>
          <p:spPr>
            <a:xfrm>
              <a:off x="5343505" y="1222245"/>
              <a:ext cx="4094400" cy="410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900">
                  <a:solidFill>
                    <a:schemeClr val="dk1"/>
                  </a:solidFill>
                  <a:latin typeface="Fira Sans"/>
                  <a:ea typeface="Fira Sans"/>
                  <a:cs typeface="Fira Sans"/>
                  <a:sym typeface="Fira Sans"/>
                </a:rPr>
                <a:t>500 Amazon reviews of Estée Lauder’s Revitalizing Supreme+ Youth Power Cream.</a:t>
              </a:r>
              <a:endParaRPr sz="900">
                <a:solidFill>
                  <a:schemeClr val="dk1"/>
                </a:solidFill>
                <a:latin typeface="Fira Sans"/>
                <a:ea typeface="Fira Sans"/>
                <a:cs typeface="Fira Sans"/>
                <a:sym typeface="Fira Sans"/>
              </a:endParaRPr>
            </a:p>
            <a:p>
              <a:pPr indent="0" lvl="0" marL="0" rtl="0" algn="l">
                <a:lnSpc>
                  <a:spcPct val="115000"/>
                </a:lnSpc>
                <a:spcBef>
                  <a:spcPts val="0"/>
                </a:spcBef>
                <a:spcAft>
                  <a:spcPts val="1600"/>
                </a:spcAft>
                <a:buNone/>
              </a:pPr>
              <a:r>
                <a:t/>
              </a:r>
              <a:endParaRPr sz="500">
                <a:solidFill>
                  <a:srgbClr val="840D35"/>
                </a:solidFill>
                <a:latin typeface="Roboto"/>
                <a:ea typeface="Roboto"/>
                <a:cs typeface="Roboto"/>
                <a:sym typeface="Roboto"/>
              </a:endParaRPr>
            </a:p>
          </p:txBody>
        </p:sp>
        <p:sp>
          <p:nvSpPr>
            <p:cNvPr id="251" name="Google Shape;251;p30"/>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Step 1</a:t>
              </a:r>
              <a:endParaRPr sz="900">
                <a:solidFill>
                  <a:srgbClr val="840D35"/>
                </a:solidFill>
                <a:latin typeface="Roboto"/>
                <a:ea typeface="Roboto"/>
                <a:cs typeface="Roboto"/>
                <a:sym typeface="Roboto"/>
              </a:endParaRPr>
            </a:p>
          </p:txBody>
        </p:sp>
      </p:grpSp>
      <p:grpSp>
        <p:nvGrpSpPr>
          <p:cNvPr id="252" name="Google Shape;252;p30"/>
          <p:cNvGrpSpPr/>
          <p:nvPr/>
        </p:nvGrpSpPr>
        <p:grpSpPr>
          <a:xfrm>
            <a:off x="2939822" y="2006101"/>
            <a:ext cx="5493803" cy="1193487"/>
            <a:chOff x="3977400" y="946003"/>
            <a:chExt cx="5493803" cy="1193487"/>
          </a:xfrm>
        </p:grpSpPr>
        <p:grpSp>
          <p:nvGrpSpPr>
            <p:cNvPr id="253" name="Google Shape;253;p30"/>
            <p:cNvGrpSpPr/>
            <p:nvPr/>
          </p:nvGrpSpPr>
          <p:grpSpPr>
            <a:xfrm>
              <a:off x="4732925" y="1140987"/>
              <a:ext cx="529800" cy="998503"/>
              <a:chOff x="4318975" y="1083450"/>
              <a:chExt cx="529800" cy="591250"/>
            </a:xfrm>
          </p:grpSpPr>
          <p:sp>
            <p:nvSpPr>
              <p:cNvPr id="254" name="Google Shape;254;p30"/>
              <p:cNvSpPr/>
              <p:nvPr/>
            </p:nvSpPr>
            <p:spPr>
              <a:xfrm>
                <a:off x="4517125" y="1086100"/>
                <a:ext cx="133500" cy="5886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30"/>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256" name="Google Shape;256;p30"/>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100">
                  <a:solidFill>
                    <a:schemeClr val="dk1"/>
                  </a:solidFill>
                  <a:latin typeface="Fira Sans"/>
                  <a:ea typeface="Fira Sans"/>
                  <a:cs typeface="Fira Sans"/>
                  <a:sym typeface="Fira Sans"/>
                </a:rPr>
                <a:t>Data Preprocessing:</a:t>
              </a:r>
              <a:endParaRPr b="1" sz="1100">
                <a:solidFill>
                  <a:srgbClr val="840D35"/>
                </a:solidFill>
                <a:latin typeface="Roboto"/>
                <a:ea typeface="Roboto"/>
                <a:cs typeface="Roboto"/>
                <a:sym typeface="Roboto"/>
              </a:endParaRPr>
            </a:p>
          </p:txBody>
        </p:sp>
        <p:sp>
          <p:nvSpPr>
            <p:cNvPr id="257" name="Google Shape;257;p30"/>
            <p:cNvSpPr txBox="1"/>
            <p:nvPr/>
          </p:nvSpPr>
          <p:spPr>
            <a:xfrm>
              <a:off x="5343503" y="1222252"/>
              <a:ext cx="4127700" cy="410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900">
                  <a:solidFill>
                    <a:schemeClr val="dk1"/>
                  </a:solidFill>
                  <a:latin typeface="Fira Sans"/>
                  <a:ea typeface="Fira Sans"/>
                  <a:cs typeface="Fira Sans"/>
                  <a:sym typeface="Fira Sans"/>
                </a:rPr>
                <a:t>Translating, Cleaning, tokenization, removing stopwords, and preparing data for analysis.</a:t>
              </a:r>
              <a:endParaRPr sz="900">
                <a:solidFill>
                  <a:schemeClr val="dk1"/>
                </a:solidFill>
                <a:latin typeface="Fira Sans"/>
                <a:ea typeface="Fira Sans"/>
                <a:cs typeface="Fira Sans"/>
                <a:sym typeface="Fira Sans"/>
              </a:endParaRPr>
            </a:p>
            <a:p>
              <a:pPr indent="0" lvl="0" marL="0" rtl="0" algn="l">
                <a:lnSpc>
                  <a:spcPct val="115000"/>
                </a:lnSpc>
                <a:spcBef>
                  <a:spcPts val="0"/>
                </a:spcBef>
                <a:spcAft>
                  <a:spcPts val="1600"/>
                </a:spcAft>
                <a:buNone/>
              </a:pPr>
              <a:r>
                <a:t/>
              </a:r>
              <a:endParaRPr sz="500">
                <a:solidFill>
                  <a:srgbClr val="840D35"/>
                </a:solidFill>
                <a:latin typeface="Roboto"/>
                <a:ea typeface="Roboto"/>
                <a:cs typeface="Roboto"/>
                <a:sym typeface="Roboto"/>
              </a:endParaRPr>
            </a:p>
          </p:txBody>
        </p:sp>
        <p:sp>
          <p:nvSpPr>
            <p:cNvPr id="258" name="Google Shape;258;p30"/>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Step 2</a:t>
              </a:r>
              <a:endParaRPr sz="900">
                <a:solidFill>
                  <a:srgbClr val="840D35"/>
                </a:solidFill>
                <a:latin typeface="Roboto"/>
                <a:ea typeface="Roboto"/>
                <a:cs typeface="Roboto"/>
                <a:sym typeface="Roboto"/>
              </a:endParaRPr>
            </a:p>
          </p:txBody>
        </p:sp>
      </p:grpSp>
      <p:grpSp>
        <p:nvGrpSpPr>
          <p:cNvPr id="259" name="Google Shape;259;p30"/>
          <p:cNvGrpSpPr/>
          <p:nvPr/>
        </p:nvGrpSpPr>
        <p:grpSpPr>
          <a:xfrm>
            <a:off x="2939822" y="4033937"/>
            <a:ext cx="4094300" cy="1168830"/>
            <a:chOff x="3977400" y="973693"/>
            <a:chExt cx="4094300" cy="1168830"/>
          </a:xfrm>
        </p:grpSpPr>
        <p:grpSp>
          <p:nvGrpSpPr>
            <p:cNvPr id="260" name="Google Shape;260;p30"/>
            <p:cNvGrpSpPr/>
            <p:nvPr/>
          </p:nvGrpSpPr>
          <p:grpSpPr>
            <a:xfrm>
              <a:off x="4732925" y="1142460"/>
              <a:ext cx="529800" cy="1000063"/>
              <a:chOff x="4318975" y="1084322"/>
              <a:chExt cx="529800" cy="592174"/>
            </a:xfrm>
          </p:grpSpPr>
          <p:sp>
            <p:nvSpPr>
              <p:cNvPr id="261" name="Google Shape;261;p30"/>
              <p:cNvSpPr/>
              <p:nvPr/>
            </p:nvSpPr>
            <p:spPr>
              <a:xfrm>
                <a:off x="4517129" y="1086096"/>
                <a:ext cx="133500" cy="59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30"/>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263" name="Google Shape;263;p30"/>
            <p:cNvSpPr txBox="1"/>
            <p:nvPr/>
          </p:nvSpPr>
          <p:spPr>
            <a:xfrm>
              <a:off x="5343500" y="1138678"/>
              <a:ext cx="27282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None/>
              </a:pPr>
              <a:r>
                <a:rPr b="1" lang="en" sz="1100">
                  <a:solidFill>
                    <a:schemeClr val="dk1"/>
                  </a:solidFill>
                  <a:latin typeface="Fira Sans"/>
                  <a:ea typeface="Fira Sans"/>
                  <a:cs typeface="Fira Sans"/>
                  <a:sym typeface="Fira Sans"/>
                </a:rPr>
                <a:t>Check</a:t>
              </a:r>
              <a:r>
                <a:rPr b="1" lang="en" sz="1100">
                  <a:solidFill>
                    <a:srgbClr val="858585"/>
                  </a:solidFill>
                  <a:latin typeface="Roboto"/>
                  <a:ea typeface="Roboto"/>
                  <a:cs typeface="Roboto"/>
                  <a:sym typeface="Roboto"/>
                </a:rPr>
                <a:t> </a:t>
              </a:r>
              <a:r>
                <a:rPr b="1" lang="en" sz="1100">
                  <a:solidFill>
                    <a:schemeClr val="dk1"/>
                  </a:solidFill>
                  <a:latin typeface="Fira Sans"/>
                  <a:ea typeface="Fira Sans"/>
                  <a:cs typeface="Fira Sans"/>
                  <a:sym typeface="Fira Sans"/>
                </a:rPr>
                <a:t>Model’s</a:t>
              </a:r>
              <a:r>
                <a:rPr b="1" lang="en" sz="1100">
                  <a:solidFill>
                    <a:srgbClr val="858585"/>
                  </a:solidFill>
                  <a:latin typeface="Roboto"/>
                  <a:ea typeface="Roboto"/>
                  <a:cs typeface="Roboto"/>
                  <a:sym typeface="Roboto"/>
                </a:rPr>
                <a:t> </a:t>
              </a:r>
              <a:r>
                <a:rPr b="1" lang="en" sz="1100">
                  <a:solidFill>
                    <a:schemeClr val="dk1"/>
                  </a:solidFill>
                  <a:latin typeface="Fira Sans"/>
                  <a:ea typeface="Fira Sans"/>
                  <a:cs typeface="Fira Sans"/>
                  <a:sym typeface="Fira Sans"/>
                </a:rPr>
                <a:t>Performance</a:t>
              </a:r>
              <a:endParaRPr b="1" sz="1100">
                <a:solidFill>
                  <a:srgbClr val="858585"/>
                </a:solidFill>
                <a:latin typeface="Roboto"/>
                <a:ea typeface="Roboto"/>
                <a:cs typeface="Roboto"/>
                <a:sym typeface="Roboto"/>
              </a:endParaRPr>
            </a:p>
          </p:txBody>
        </p:sp>
        <p:sp>
          <p:nvSpPr>
            <p:cNvPr id="264" name="Google Shape;264;p30"/>
            <p:cNvSpPr txBox="1"/>
            <p:nvPr/>
          </p:nvSpPr>
          <p:spPr>
            <a:xfrm>
              <a:off x="5343500" y="13527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chemeClr val="dk2"/>
                  </a:solidFill>
                  <a:latin typeface="Fira Sans"/>
                  <a:ea typeface="Fira Sans"/>
                  <a:cs typeface="Fira Sans"/>
                  <a:sym typeface="Fira Sans"/>
                </a:rPr>
                <a:t>Confusion Matrix for Model Evaluation</a:t>
              </a:r>
              <a:endParaRPr sz="900">
                <a:solidFill>
                  <a:schemeClr val="dk2"/>
                </a:solidFill>
                <a:latin typeface="Fira Sans"/>
                <a:ea typeface="Fira Sans"/>
                <a:cs typeface="Fira Sans"/>
                <a:sym typeface="Fira Sans"/>
              </a:endParaRPr>
            </a:p>
          </p:txBody>
        </p:sp>
        <p:sp>
          <p:nvSpPr>
            <p:cNvPr id="265" name="Google Shape;265;p30"/>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58585"/>
                  </a:solidFill>
                  <a:latin typeface="Roboto"/>
                  <a:ea typeface="Roboto"/>
                  <a:cs typeface="Roboto"/>
                  <a:sym typeface="Roboto"/>
                </a:rPr>
                <a:t>Step 4</a:t>
              </a:r>
              <a:endParaRPr sz="900">
                <a:solidFill>
                  <a:srgbClr val="858585"/>
                </a:solidFill>
                <a:latin typeface="Roboto"/>
                <a:ea typeface="Roboto"/>
                <a:cs typeface="Roboto"/>
                <a:sym typeface="Roboto"/>
              </a:endParaRPr>
            </a:p>
          </p:txBody>
        </p:sp>
      </p:grpSp>
      <p:grpSp>
        <p:nvGrpSpPr>
          <p:cNvPr id="266" name="Google Shape;266;p30"/>
          <p:cNvGrpSpPr/>
          <p:nvPr/>
        </p:nvGrpSpPr>
        <p:grpSpPr>
          <a:xfrm>
            <a:off x="2939822" y="2923595"/>
            <a:ext cx="6049703" cy="1275337"/>
            <a:chOff x="3977400" y="864153"/>
            <a:chExt cx="6049703" cy="1275337"/>
          </a:xfrm>
        </p:grpSpPr>
        <p:grpSp>
          <p:nvGrpSpPr>
            <p:cNvPr id="267" name="Google Shape;267;p30"/>
            <p:cNvGrpSpPr/>
            <p:nvPr/>
          </p:nvGrpSpPr>
          <p:grpSpPr>
            <a:xfrm>
              <a:off x="4732925" y="1142460"/>
              <a:ext cx="529800" cy="997030"/>
              <a:chOff x="4318975" y="1084322"/>
              <a:chExt cx="529800" cy="590378"/>
            </a:xfrm>
          </p:grpSpPr>
          <p:sp>
            <p:nvSpPr>
              <p:cNvPr id="268" name="Google Shape;268;p30"/>
              <p:cNvSpPr/>
              <p:nvPr/>
            </p:nvSpPr>
            <p:spPr>
              <a:xfrm>
                <a:off x="4517125" y="1086100"/>
                <a:ext cx="133500" cy="58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 name="Google Shape;269;p30"/>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270" name="Google Shape;270;p30"/>
            <p:cNvSpPr txBox="1"/>
            <p:nvPr/>
          </p:nvSpPr>
          <p:spPr>
            <a:xfrm>
              <a:off x="5343500" y="86415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100">
                  <a:solidFill>
                    <a:schemeClr val="dk1"/>
                  </a:solidFill>
                  <a:latin typeface="Fira Sans"/>
                  <a:ea typeface="Fira Sans"/>
                  <a:cs typeface="Fira Sans"/>
                  <a:sym typeface="Fira Sans"/>
                </a:rPr>
                <a:t>Techniques Used:</a:t>
              </a:r>
              <a:endParaRPr b="1" sz="1100">
                <a:solidFill>
                  <a:schemeClr val="dk1"/>
                </a:solidFill>
                <a:latin typeface="Fira Sans"/>
                <a:ea typeface="Fira Sans"/>
                <a:cs typeface="Fira Sans"/>
                <a:sym typeface="Fira Sans"/>
              </a:endParaRPr>
            </a:p>
            <a:p>
              <a:pPr indent="0" lvl="0" marL="0" rtl="0" algn="l">
                <a:lnSpc>
                  <a:spcPct val="115000"/>
                </a:lnSpc>
                <a:spcBef>
                  <a:spcPts val="0"/>
                </a:spcBef>
                <a:spcAft>
                  <a:spcPts val="0"/>
                </a:spcAft>
                <a:buNone/>
              </a:pPr>
              <a:r>
                <a:t/>
              </a:r>
              <a:endParaRPr b="1" sz="1100">
                <a:solidFill>
                  <a:srgbClr val="858585"/>
                </a:solidFill>
                <a:latin typeface="Roboto"/>
                <a:ea typeface="Roboto"/>
                <a:cs typeface="Roboto"/>
                <a:sym typeface="Roboto"/>
              </a:endParaRPr>
            </a:p>
          </p:txBody>
        </p:sp>
        <p:sp>
          <p:nvSpPr>
            <p:cNvPr id="271" name="Google Shape;271;p30"/>
            <p:cNvSpPr txBox="1"/>
            <p:nvPr/>
          </p:nvSpPr>
          <p:spPr>
            <a:xfrm>
              <a:off x="5343504" y="1095809"/>
              <a:ext cx="4683600" cy="455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900">
                  <a:solidFill>
                    <a:schemeClr val="dk1"/>
                  </a:solidFill>
                  <a:latin typeface="Fira Sans"/>
                  <a:ea typeface="Fira Sans"/>
                  <a:cs typeface="Fira Sans"/>
                  <a:sym typeface="Fira Sans"/>
                </a:rPr>
                <a:t>TF-IDF </a:t>
              </a:r>
              <a:r>
                <a:rPr lang="en" sz="900">
                  <a:solidFill>
                    <a:schemeClr val="dk1"/>
                  </a:solidFill>
                  <a:latin typeface="Fira Sans"/>
                  <a:ea typeface="Fira Sans"/>
                  <a:cs typeface="Fira Sans"/>
                  <a:sym typeface="Fira Sans"/>
                </a:rPr>
                <a:t>to find frequent, impactful keywords.</a:t>
              </a:r>
              <a:endParaRPr sz="900">
                <a:solidFill>
                  <a:schemeClr val="dk1"/>
                </a:solidFill>
                <a:latin typeface="Fira Sans"/>
                <a:ea typeface="Fira Sans"/>
                <a:cs typeface="Fira Sans"/>
                <a:sym typeface="Fira Sans"/>
              </a:endParaRPr>
            </a:p>
            <a:p>
              <a:pPr indent="0" lvl="0" marL="0" rtl="0" algn="l">
                <a:lnSpc>
                  <a:spcPct val="130000"/>
                </a:lnSpc>
                <a:spcBef>
                  <a:spcPts val="0"/>
                </a:spcBef>
                <a:spcAft>
                  <a:spcPts val="0"/>
                </a:spcAft>
                <a:buNone/>
              </a:pPr>
              <a:r>
                <a:rPr b="1" lang="en" sz="900">
                  <a:solidFill>
                    <a:schemeClr val="dk1"/>
                  </a:solidFill>
                  <a:latin typeface="Fira Sans"/>
                  <a:ea typeface="Fira Sans"/>
                  <a:cs typeface="Fira Sans"/>
                  <a:sym typeface="Fira Sans"/>
                </a:rPr>
                <a:t>Sentiment Analysis</a:t>
              </a:r>
              <a:r>
                <a:rPr lang="en" sz="900">
                  <a:solidFill>
                    <a:schemeClr val="dk1"/>
                  </a:solidFill>
                  <a:latin typeface="Fira Sans"/>
                  <a:ea typeface="Fira Sans"/>
                  <a:cs typeface="Fira Sans"/>
                  <a:sym typeface="Fira Sans"/>
                </a:rPr>
                <a:t> to categorize reviews into positive and negative.</a:t>
              </a:r>
              <a:endParaRPr sz="900">
                <a:solidFill>
                  <a:schemeClr val="dk1"/>
                </a:solidFill>
                <a:latin typeface="Fira Sans"/>
                <a:ea typeface="Fira Sans"/>
                <a:cs typeface="Fira Sans"/>
                <a:sym typeface="Fira Sans"/>
              </a:endParaRPr>
            </a:p>
            <a:p>
              <a:pPr indent="0" lvl="0" marL="0" rtl="0" algn="l">
                <a:lnSpc>
                  <a:spcPct val="130000"/>
                </a:lnSpc>
                <a:spcBef>
                  <a:spcPts val="0"/>
                </a:spcBef>
                <a:spcAft>
                  <a:spcPts val="0"/>
                </a:spcAft>
                <a:buNone/>
              </a:pPr>
              <a:r>
                <a:rPr b="1" lang="en" sz="900">
                  <a:solidFill>
                    <a:schemeClr val="dk1"/>
                  </a:solidFill>
                  <a:latin typeface="Fira Sans"/>
                  <a:ea typeface="Fira Sans"/>
                  <a:cs typeface="Fira Sans"/>
                  <a:sym typeface="Fira Sans"/>
                </a:rPr>
                <a:t>Sentiment Keyword Mapping</a:t>
              </a:r>
              <a:r>
                <a:rPr lang="en" sz="900">
                  <a:solidFill>
                    <a:schemeClr val="dk1"/>
                  </a:solidFill>
                  <a:latin typeface="Fira Sans"/>
                  <a:ea typeface="Fira Sans"/>
                  <a:cs typeface="Fira Sans"/>
                  <a:sym typeface="Fira Sans"/>
                </a:rPr>
                <a:t> to associate sentiment with identified product features.</a:t>
              </a:r>
              <a:endParaRPr sz="900">
                <a:solidFill>
                  <a:schemeClr val="dk1"/>
                </a:solidFill>
                <a:latin typeface="Fira Sans"/>
                <a:ea typeface="Fira Sans"/>
                <a:cs typeface="Fira Sans"/>
                <a:sym typeface="Fira Sans"/>
              </a:endParaRPr>
            </a:p>
            <a:p>
              <a:pPr indent="0" lvl="0" marL="0" rtl="0" algn="l">
                <a:lnSpc>
                  <a:spcPct val="130000"/>
                </a:lnSpc>
                <a:spcBef>
                  <a:spcPts val="0"/>
                </a:spcBef>
                <a:spcAft>
                  <a:spcPts val="0"/>
                </a:spcAft>
                <a:buNone/>
              </a:pPr>
              <a:r>
                <a:rPr b="1" lang="en" sz="900">
                  <a:solidFill>
                    <a:schemeClr val="dk1"/>
                  </a:solidFill>
                  <a:latin typeface="Fira Sans"/>
                  <a:ea typeface="Fira Sans"/>
                  <a:cs typeface="Fira Sans"/>
                  <a:sym typeface="Fira Sans"/>
                </a:rPr>
                <a:t>Random Forest</a:t>
              </a:r>
              <a:r>
                <a:rPr lang="en" sz="900">
                  <a:solidFill>
                    <a:schemeClr val="dk1"/>
                  </a:solidFill>
                  <a:latin typeface="Fira Sans"/>
                  <a:ea typeface="Fira Sans"/>
                  <a:cs typeface="Fira Sans"/>
                  <a:sym typeface="Fira Sans"/>
                </a:rPr>
                <a:t> for feature importance</a:t>
              </a:r>
              <a:endParaRPr sz="900">
                <a:solidFill>
                  <a:schemeClr val="dk1"/>
                </a:solidFill>
                <a:latin typeface="Fira Sans"/>
                <a:ea typeface="Fira Sans"/>
                <a:cs typeface="Fira Sans"/>
                <a:sym typeface="Fira Sans"/>
              </a:endParaRPr>
            </a:p>
            <a:p>
              <a:pPr indent="0" lvl="0" marL="0" rtl="0" algn="l">
                <a:lnSpc>
                  <a:spcPct val="115000"/>
                </a:lnSpc>
                <a:spcBef>
                  <a:spcPts val="0"/>
                </a:spcBef>
                <a:spcAft>
                  <a:spcPts val="1600"/>
                </a:spcAft>
                <a:buNone/>
              </a:pPr>
              <a:r>
                <a:t/>
              </a:r>
              <a:endParaRPr sz="500">
                <a:solidFill>
                  <a:srgbClr val="858585"/>
                </a:solidFill>
                <a:latin typeface="Roboto"/>
                <a:ea typeface="Roboto"/>
                <a:cs typeface="Roboto"/>
                <a:sym typeface="Roboto"/>
              </a:endParaRPr>
            </a:p>
          </p:txBody>
        </p:sp>
        <p:sp>
          <p:nvSpPr>
            <p:cNvPr id="272" name="Google Shape;272;p30"/>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58585"/>
                  </a:solidFill>
                  <a:latin typeface="Roboto"/>
                  <a:ea typeface="Roboto"/>
                  <a:cs typeface="Roboto"/>
                  <a:sym typeface="Roboto"/>
                </a:rPr>
                <a:t>Step 3</a:t>
              </a:r>
              <a:endParaRPr sz="900">
                <a:solidFill>
                  <a:srgbClr val="858585"/>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nvSpPr>
        <p:spPr>
          <a:xfrm>
            <a:off x="1378500" y="59275"/>
            <a:ext cx="762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Fira Sans Medium"/>
                <a:ea typeface="Fira Sans Medium"/>
                <a:cs typeface="Fira Sans Medium"/>
                <a:sym typeface="Fira Sans Medium"/>
              </a:rPr>
              <a:t>Key Insights from Sentiment Analysis &amp; TF-IDF</a:t>
            </a:r>
            <a:endParaRPr sz="200"/>
          </a:p>
        </p:txBody>
      </p:sp>
      <p:sp>
        <p:nvSpPr>
          <p:cNvPr id="278" name="Google Shape;278;p31"/>
          <p:cNvSpPr/>
          <p:nvPr/>
        </p:nvSpPr>
        <p:spPr>
          <a:xfrm rot="2478991">
            <a:off x="-201962" y="-485553"/>
            <a:ext cx="938651" cy="1656737"/>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9" name="Google Shape;279;p31"/>
          <p:cNvSpPr txBox="1"/>
          <p:nvPr/>
        </p:nvSpPr>
        <p:spPr>
          <a:xfrm>
            <a:off x="195100" y="105635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Problem Introduction</a:t>
            </a:r>
            <a:endParaRPr sz="1100">
              <a:solidFill>
                <a:schemeClr val="lt2"/>
              </a:solidFill>
              <a:latin typeface="Fira Sans Medium"/>
              <a:ea typeface="Fira Sans Medium"/>
              <a:cs typeface="Fira Sans Medium"/>
              <a:sym typeface="Fira Sans Medium"/>
            </a:endParaRPr>
          </a:p>
        </p:txBody>
      </p:sp>
      <p:sp>
        <p:nvSpPr>
          <p:cNvPr id="280" name="Google Shape;280;p31"/>
          <p:cNvSpPr txBox="1"/>
          <p:nvPr/>
        </p:nvSpPr>
        <p:spPr>
          <a:xfrm>
            <a:off x="201314" y="1510866"/>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Approach Overview</a:t>
            </a:r>
            <a:endParaRPr sz="1100">
              <a:solidFill>
                <a:schemeClr val="lt2"/>
              </a:solidFill>
              <a:latin typeface="Fira Sans Medium"/>
              <a:ea typeface="Fira Sans Medium"/>
              <a:cs typeface="Fira Sans Medium"/>
              <a:sym typeface="Fira Sans Medium"/>
            </a:endParaRPr>
          </a:p>
        </p:txBody>
      </p:sp>
      <p:sp>
        <p:nvSpPr>
          <p:cNvPr id="281" name="Google Shape;281;p31"/>
          <p:cNvSpPr txBox="1"/>
          <p:nvPr/>
        </p:nvSpPr>
        <p:spPr>
          <a:xfrm>
            <a:off x="201314" y="197828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dk2"/>
                </a:solidFill>
                <a:latin typeface="Fira Sans Medium"/>
                <a:ea typeface="Fira Sans Medium"/>
                <a:cs typeface="Fira Sans Medium"/>
                <a:sym typeface="Fira Sans Medium"/>
              </a:rPr>
              <a:t>Analysis &amp; Findings</a:t>
            </a:r>
            <a:endParaRPr sz="1100">
              <a:solidFill>
                <a:schemeClr val="dk2"/>
              </a:solidFill>
              <a:latin typeface="Fira Sans Medium"/>
              <a:ea typeface="Fira Sans Medium"/>
              <a:cs typeface="Fira Sans Medium"/>
              <a:sym typeface="Fira Sans Medium"/>
            </a:endParaRPr>
          </a:p>
        </p:txBody>
      </p:sp>
      <p:sp>
        <p:nvSpPr>
          <p:cNvPr id="282" name="Google Shape;282;p31"/>
          <p:cNvSpPr txBox="1"/>
          <p:nvPr/>
        </p:nvSpPr>
        <p:spPr>
          <a:xfrm>
            <a:off x="201306" y="2468332"/>
            <a:ext cx="2086500" cy="2079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Sentiment Model Demo/Results</a:t>
            </a:r>
            <a:endParaRPr sz="1100">
              <a:solidFill>
                <a:schemeClr val="lt2"/>
              </a:solidFill>
              <a:latin typeface="Fira Sans Medium"/>
              <a:ea typeface="Fira Sans Medium"/>
              <a:cs typeface="Fira Sans Medium"/>
              <a:sym typeface="Fira Sans Medium"/>
            </a:endParaRPr>
          </a:p>
        </p:txBody>
      </p:sp>
      <p:sp>
        <p:nvSpPr>
          <p:cNvPr id="283" name="Google Shape;283;p31"/>
          <p:cNvSpPr txBox="1"/>
          <p:nvPr/>
        </p:nvSpPr>
        <p:spPr>
          <a:xfrm>
            <a:off x="201306" y="2950056"/>
            <a:ext cx="2162400" cy="4185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Actionable Recommendations</a:t>
            </a:r>
            <a:endParaRPr sz="1100">
              <a:solidFill>
                <a:schemeClr val="lt2"/>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sz="1100">
              <a:solidFill>
                <a:schemeClr val="lt2"/>
              </a:solidFill>
              <a:latin typeface="Fira Sans Medium"/>
              <a:ea typeface="Fira Sans Medium"/>
              <a:cs typeface="Fira Sans Medium"/>
              <a:sym typeface="Fira Sans Medium"/>
            </a:endParaRPr>
          </a:p>
        </p:txBody>
      </p:sp>
      <p:sp>
        <p:nvSpPr>
          <p:cNvPr id="284" name="Google Shape;284;p31"/>
          <p:cNvSpPr txBox="1"/>
          <p:nvPr/>
        </p:nvSpPr>
        <p:spPr>
          <a:xfrm>
            <a:off x="201314" y="3423077"/>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Conclusion</a:t>
            </a:r>
            <a:endParaRPr sz="1100">
              <a:solidFill>
                <a:schemeClr val="lt2"/>
              </a:solidFill>
              <a:latin typeface="Fira Sans Medium"/>
              <a:ea typeface="Fira Sans Medium"/>
              <a:cs typeface="Fira Sans Medium"/>
              <a:sym typeface="Fira Sans Medium"/>
            </a:endParaRPr>
          </a:p>
        </p:txBody>
      </p:sp>
      <p:grpSp>
        <p:nvGrpSpPr>
          <p:cNvPr id="285" name="Google Shape;285;p31"/>
          <p:cNvGrpSpPr/>
          <p:nvPr/>
        </p:nvGrpSpPr>
        <p:grpSpPr>
          <a:xfrm>
            <a:off x="-2" y="1148217"/>
            <a:ext cx="117000" cy="2498775"/>
            <a:chOff x="5198868" y="938018"/>
            <a:chExt cx="156000" cy="3331700"/>
          </a:xfrm>
        </p:grpSpPr>
        <p:cxnSp>
          <p:nvCxnSpPr>
            <p:cNvPr id="286" name="Google Shape;286;p31"/>
            <p:cNvCxnSpPr>
              <a:endCxn id="287" idx="4"/>
            </p:cNvCxnSpPr>
            <p:nvPr/>
          </p:nvCxnSpPr>
          <p:spPr>
            <a:xfrm>
              <a:off x="5276868" y="1015618"/>
              <a:ext cx="0" cy="3254100"/>
            </a:xfrm>
            <a:prstGeom prst="straightConnector1">
              <a:avLst/>
            </a:prstGeom>
            <a:noFill/>
            <a:ln cap="rnd" cmpd="sng" w="28575">
              <a:solidFill>
                <a:srgbClr val="666666"/>
              </a:solidFill>
              <a:prstDash val="dot"/>
              <a:miter lim="800000"/>
              <a:headEnd len="sm" w="sm" type="none"/>
              <a:tailEnd len="sm" w="sm" type="none"/>
            </a:ln>
          </p:spPr>
        </p:cxnSp>
        <p:sp>
          <p:nvSpPr>
            <p:cNvPr id="288" name="Google Shape;288;p31"/>
            <p:cNvSpPr/>
            <p:nvPr/>
          </p:nvSpPr>
          <p:spPr>
            <a:xfrm>
              <a:off x="5198868" y="9380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9" name="Google Shape;289;p31"/>
            <p:cNvSpPr/>
            <p:nvPr/>
          </p:nvSpPr>
          <p:spPr>
            <a:xfrm>
              <a:off x="5198868" y="1564585"/>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0" name="Google Shape;290;p31"/>
            <p:cNvSpPr/>
            <p:nvPr/>
          </p:nvSpPr>
          <p:spPr>
            <a:xfrm>
              <a:off x="5198868" y="2191152"/>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1" name="Google Shape;291;p31"/>
            <p:cNvSpPr/>
            <p:nvPr/>
          </p:nvSpPr>
          <p:spPr>
            <a:xfrm>
              <a:off x="5198868" y="2846291"/>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2" name="Google Shape;292;p31"/>
            <p:cNvSpPr/>
            <p:nvPr/>
          </p:nvSpPr>
          <p:spPr>
            <a:xfrm>
              <a:off x="5198868" y="3480003"/>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7" name="Google Shape;287;p31"/>
            <p:cNvSpPr/>
            <p:nvPr/>
          </p:nvSpPr>
          <p:spPr>
            <a:xfrm>
              <a:off x="5198868" y="41137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93" name="Google Shape;293;p31"/>
          <p:cNvPicPr preferRelativeResize="0"/>
          <p:nvPr/>
        </p:nvPicPr>
        <p:blipFill>
          <a:blip r:embed="rId3">
            <a:alphaModFix/>
          </a:blip>
          <a:stretch>
            <a:fillRect/>
          </a:stretch>
        </p:blipFill>
        <p:spPr>
          <a:xfrm>
            <a:off x="-17330" y="4574100"/>
            <a:ext cx="569400" cy="569400"/>
          </a:xfrm>
          <a:prstGeom prst="rect">
            <a:avLst/>
          </a:prstGeom>
          <a:noFill/>
          <a:ln>
            <a:noFill/>
          </a:ln>
        </p:spPr>
      </p:pic>
      <p:pic>
        <p:nvPicPr>
          <p:cNvPr id="294" name="Google Shape;294;p31"/>
          <p:cNvPicPr preferRelativeResize="0"/>
          <p:nvPr/>
        </p:nvPicPr>
        <p:blipFill>
          <a:blip r:embed="rId4">
            <a:alphaModFix/>
          </a:blip>
          <a:stretch>
            <a:fillRect/>
          </a:stretch>
        </p:blipFill>
        <p:spPr>
          <a:xfrm>
            <a:off x="2363700" y="660900"/>
            <a:ext cx="2513264" cy="2094638"/>
          </a:xfrm>
          <a:prstGeom prst="rect">
            <a:avLst/>
          </a:prstGeom>
          <a:noFill/>
          <a:ln>
            <a:noFill/>
          </a:ln>
        </p:spPr>
      </p:pic>
      <p:pic>
        <p:nvPicPr>
          <p:cNvPr id="295" name="Google Shape;295;p31"/>
          <p:cNvPicPr preferRelativeResize="0"/>
          <p:nvPr/>
        </p:nvPicPr>
        <p:blipFill>
          <a:blip r:embed="rId5">
            <a:alphaModFix/>
          </a:blip>
          <a:stretch>
            <a:fillRect/>
          </a:stretch>
        </p:blipFill>
        <p:spPr>
          <a:xfrm>
            <a:off x="5247300" y="701475"/>
            <a:ext cx="3753626" cy="2015326"/>
          </a:xfrm>
          <a:prstGeom prst="rect">
            <a:avLst/>
          </a:prstGeom>
          <a:noFill/>
          <a:ln>
            <a:noFill/>
          </a:ln>
        </p:spPr>
      </p:pic>
      <p:pic>
        <p:nvPicPr>
          <p:cNvPr id="296" name="Google Shape;296;p31"/>
          <p:cNvPicPr preferRelativeResize="0"/>
          <p:nvPr/>
        </p:nvPicPr>
        <p:blipFill>
          <a:blip r:embed="rId6">
            <a:alphaModFix/>
          </a:blip>
          <a:stretch>
            <a:fillRect/>
          </a:stretch>
        </p:blipFill>
        <p:spPr>
          <a:xfrm>
            <a:off x="2035424" y="2850225"/>
            <a:ext cx="3092751" cy="2293276"/>
          </a:xfrm>
          <a:prstGeom prst="rect">
            <a:avLst/>
          </a:prstGeom>
          <a:noFill/>
          <a:ln>
            <a:noFill/>
          </a:ln>
        </p:spPr>
      </p:pic>
      <p:sp>
        <p:nvSpPr>
          <p:cNvPr id="297" name="Google Shape;297;p31"/>
          <p:cNvSpPr txBox="1"/>
          <p:nvPr/>
        </p:nvSpPr>
        <p:spPr>
          <a:xfrm>
            <a:off x="5363725" y="2915900"/>
            <a:ext cx="3637200" cy="12237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SzPts val="1100"/>
              <a:buNone/>
            </a:pPr>
            <a:r>
              <a:rPr b="1" lang="en" sz="1000">
                <a:latin typeface="Fira Sans"/>
                <a:ea typeface="Fira Sans"/>
                <a:cs typeface="Fira Sans"/>
                <a:sym typeface="Fira Sans"/>
              </a:rPr>
              <a:t>Customer</a:t>
            </a:r>
            <a:r>
              <a:rPr b="1" lang="en" sz="1000">
                <a:latin typeface="Fira Sans"/>
                <a:ea typeface="Fira Sans"/>
                <a:cs typeface="Fira Sans"/>
                <a:sym typeface="Fira Sans"/>
              </a:rPr>
              <a:t> Sentiments</a:t>
            </a:r>
            <a:r>
              <a:rPr b="1" lang="en" sz="1000">
                <a:latin typeface="Fira Sans"/>
                <a:ea typeface="Fira Sans"/>
                <a:cs typeface="Fira Sans"/>
                <a:sym typeface="Fira Sans"/>
              </a:rPr>
              <a:t>:</a:t>
            </a:r>
            <a:br>
              <a:rPr b="1" lang="en" sz="1000">
                <a:latin typeface="Fira Sans"/>
                <a:ea typeface="Fira Sans"/>
                <a:cs typeface="Fira Sans"/>
                <a:sym typeface="Fira Sans"/>
              </a:rPr>
            </a:br>
            <a:endParaRPr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b="1" lang="en" sz="1000">
                <a:solidFill>
                  <a:schemeClr val="lt1"/>
                </a:solidFill>
                <a:highlight>
                  <a:srgbClr val="B6D7A8"/>
                </a:highlight>
                <a:latin typeface="Fira Sans"/>
                <a:ea typeface="Fira Sans"/>
                <a:cs typeface="Fira Sans"/>
                <a:sym typeface="Fira Sans"/>
              </a:rPr>
              <a:t>86.7%</a:t>
            </a:r>
            <a:r>
              <a:rPr lang="en" sz="1000">
                <a:latin typeface="Fira Sans"/>
                <a:ea typeface="Fira Sans"/>
                <a:cs typeface="Fira Sans"/>
                <a:sym typeface="Fira Sans"/>
              </a:rPr>
              <a:t> Positive Sentiment</a:t>
            </a:r>
            <a:endParaRPr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latin typeface="Fira Sans"/>
                <a:ea typeface="Fira Sans"/>
                <a:cs typeface="Fira Sans"/>
                <a:sym typeface="Fira Sans"/>
              </a:rPr>
              <a:t>Discovering Key-Features from reviews</a:t>
            </a:r>
            <a:endParaRPr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latin typeface="Fira Sans"/>
                <a:ea typeface="Fira Sans"/>
                <a:cs typeface="Fira Sans"/>
                <a:sym typeface="Fira Sans"/>
              </a:rPr>
              <a:t>Frequency of Key Features </a:t>
            </a:r>
            <a:endParaRPr sz="1000">
              <a:latin typeface="Fira Sans"/>
              <a:ea typeface="Fira Sans"/>
              <a:cs typeface="Fira Sans"/>
              <a:sym typeface="Fira Sans"/>
            </a:endParaRPr>
          </a:p>
          <a:p>
            <a:pPr indent="0" lvl="0" marL="0" rtl="0" algn="l">
              <a:lnSpc>
                <a:spcPct val="130000"/>
              </a:lnSpc>
              <a:spcBef>
                <a:spcPts val="0"/>
              </a:spcBef>
              <a:spcAft>
                <a:spcPts val="0"/>
              </a:spcAft>
              <a:buNone/>
            </a:pPr>
            <a:r>
              <a:t/>
            </a:r>
            <a:endParaRPr sz="1000">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nvSpPr>
        <p:spPr>
          <a:xfrm>
            <a:off x="1378500" y="59275"/>
            <a:ext cx="6714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Fira Sans Medium"/>
                <a:ea typeface="Fira Sans Medium"/>
                <a:cs typeface="Fira Sans Medium"/>
                <a:sym typeface="Fira Sans Medium"/>
              </a:rPr>
              <a:t>Key Insights from Random Forest &amp; Keyword Ranking</a:t>
            </a:r>
            <a:endParaRPr sz="600"/>
          </a:p>
        </p:txBody>
      </p:sp>
      <p:grpSp>
        <p:nvGrpSpPr>
          <p:cNvPr id="303" name="Google Shape;303;p32"/>
          <p:cNvGrpSpPr/>
          <p:nvPr/>
        </p:nvGrpSpPr>
        <p:grpSpPr>
          <a:xfrm>
            <a:off x="8019715" y="-373232"/>
            <a:ext cx="1582340" cy="1729312"/>
            <a:chOff x="10578244" y="-1141719"/>
            <a:chExt cx="2952128" cy="3226328"/>
          </a:xfrm>
        </p:grpSpPr>
        <p:sp>
          <p:nvSpPr>
            <p:cNvPr id="304" name="Google Shape;304;p32"/>
            <p:cNvSpPr/>
            <p:nvPr/>
          </p:nvSpPr>
          <p:spPr>
            <a:xfrm flipH="1" rot="-2162217">
              <a:off x="11555808" y="-605004"/>
              <a:ext cx="1251501" cy="221136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32"/>
            <p:cNvSpPr/>
            <p:nvPr/>
          </p:nvSpPr>
          <p:spPr>
            <a:xfrm flipH="1" rot="-2162092">
              <a:off x="11254564" y="-940488"/>
              <a:ext cx="1599488" cy="2823867"/>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cap="rnd" cmpd="sng" w="69850">
              <a:solidFill>
                <a:srgbClr val="FF9900"/>
              </a:solidFill>
              <a:prstDash val="dot"/>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06" name="Google Shape;306;p32"/>
          <p:cNvSpPr/>
          <p:nvPr/>
        </p:nvSpPr>
        <p:spPr>
          <a:xfrm rot="2478991">
            <a:off x="-201962" y="-485553"/>
            <a:ext cx="938651" cy="1656737"/>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7" name="Google Shape;307;p32"/>
          <p:cNvSpPr txBox="1"/>
          <p:nvPr/>
        </p:nvSpPr>
        <p:spPr>
          <a:xfrm>
            <a:off x="195100" y="105635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Problem Introduction</a:t>
            </a:r>
            <a:endParaRPr sz="1100">
              <a:solidFill>
                <a:schemeClr val="lt2"/>
              </a:solidFill>
              <a:latin typeface="Fira Sans Medium"/>
              <a:ea typeface="Fira Sans Medium"/>
              <a:cs typeface="Fira Sans Medium"/>
              <a:sym typeface="Fira Sans Medium"/>
            </a:endParaRPr>
          </a:p>
        </p:txBody>
      </p:sp>
      <p:sp>
        <p:nvSpPr>
          <p:cNvPr id="308" name="Google Shape;308;p32"/>
          <p:cNvSpPr txBox="1"/>
          <p:nvPr/>
        </p:nvSpPr>
        <p:spPr>
          <a:xfrm>
            <a:off x="201314" y="1510866"/>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Approach Overview</a:t>
            </a:r>
            <a:endParaRPr sz="1100">
              <a:solidFill>
                <a:schemeClr val="lt2"/>
              </a:solidFill>
              <a:latin typeface="Fira Sans Medium"/>
              <a:ea typeface="Fira Sans Medium"/>
              <a:cs typeface="Fira Sans Medium"/>
              <a:sym typeface="Fira Sans Medium"/>
            </a:endParaRPr>
          </a:p>
        </p:txBody>
      </p:sp>
      <p:sp>
        <p:nvSpPr>
          <p:cNvPr id="309" name="Google Shape;309;p32"/>
          <p:cNvSpPr txBox="1"/>
          <p:nvPr/>
        </p:nvSpPr>
        <p:spPr>
          <a:xfrm>
            <a:off x="201314" y="197828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dk2"/>
                </a:solidFill>
                <a:latin typeface="Fira Sans Medium"/>
                <a:ea typeface="Fira Sans Medium"/>
                <a:cs typeface="Fira Sans Medium"/>
                <a:sym typeface="Fira Sans Medium"/>
              </a:rPr>
              <a:t>Analysis &amp; Findings</a:t>
            </a:r>
            <a:endParaRPr sz="1100">
              <a:solidFill>
                <a:schemeClr val="dk2"/>
              </a:solidFill>
              <a:latin typeface="Fira Sans Medium"/>
              <a:ea typeface="Fira Sans Medium"/>
              <a:cs typeface="Fira Sans Medium"/>
              <a:sym typeface="Fira Sans Medium"/>
            </a:endParaRPr>
          </a:p>
        </p:txBody>
      </p:sp>
      <p:sp>
        <p:nvSpPr>
          <p:cNvPr id="310" name="Google Shape;310;p32"/>
          <p:cNvSpPr txBox="1"/>
          <p:nvPr/>
        </p:nvSpPr>
        <p:spPr>
          <a:xfrm>
            <a:off x="201306" y="2468332"/>
            <a:ext cx="2086500" cy="2079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Sentiment Model Demo/Results</a:t>
            </a:r>
            <a:endParaRPr sz="1100">
              <a:solidFill>
                <a:schemeClr val="lt2"/>
              </a:solidFill>
              <a:latin typeface="Fira Sans Medium"/>
              <a:ea typeface="Fira Sans Medium"/>
              <a:cs typeface="Fira Sans Medium"/>
              <a:sym typeface="Fira Sans Medium"/>
            </a:endParaRPr>
          </a:p>
        </p:txBody>
      </p:sp>
      <p:sp>
        <p:nvSpPr>
          <p:cNvPr id="311" name="Google Shape;311;p32"/>
          <p:cNvSpPr txBox="1"/>
          <p:nvPr/>
        </p:nvSpPr>
        <p:spPr>
          <a:xfrm>
            <a:off x="201306" y="2950056"/>
            <a:ext cx="2162400" cy="4185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Actionable Recommendations</a:t>
            </a:r>
            <a:endParaRPr sz="1100">
              <a:solidFill>
                <a:schemeClr val="lt2"/>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sz="1100">
              <a:solidFill>
                <a:schemeClr val="lt2"/>
              </a:solidFill>
              <a:latin typeface="Fira Sans Medium"/>
              <a:ea typeface="Fira Sans Medium"/>
              <a:cs typeface="Fira Sans Medium"/>
              <a:sym typeface="Fira Sans Medium"/>
            </a:endParaRPr>
          </a:p>
        </p:txBody>
      </p:sp>
      <p:sp>
        <p:nvSpPr>
          <p:cNvPr id="312" name="Google Shape;312;p32"/>
          <p:cNvSpPr txBox="1"/>
          <p:nvPr/>
        </p:nvSpPr>
        <p:spPr>
          <a:xfrm>
            <a:off x="201314" y="3423077"/>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Conclusion</a:t>
            </a:r>
            <a:endParaRPr sz="1100">
              <a:solidFill>
                <a:schemeClr val="lt2"/>
              </a:solidFill>
              <a:latin typeface="Fira Sans Medium"/>
              <a:ea typeface="Fira Sans Medium"/>
              <a:cs typeface="Fira Sans Medium"/>
              <a:sym typeface="Fira Sans Medium"/>
            </a:endParaRPr>
          </a:p>
        </p:txBody>
      </p:sp>
      <p:grpSp>
        <p:nvGrpSpPr>
          <p:cNvPr id="313" name="Google Shape;313;p32"/>
          <p:cNvGrpSpPr/>
          <p:nvPr/>
        </p:nvGrpSpPr>
        <p:grpSpPr>
          <a:xfrm>
            <a:off x="-2" y="1148217"/>
            <a:ext cx="117000" cy="2498775"/>
            <a:chOff x="5198868" y="938018"/>
            <a:chExt cx="156000" cy="3331700"/>
          </a:xfrm>
        </p:grpSpPr>
        <p:cxnSp>
          <p:nvCxnSpPr>
            <p:cNvPr id="314" name="Google Shape;314;p32"/>
            <p:cNvCxnSpPr>
              <a:endCxn id="315" idx="4"/>
            </p:cNvCxnSpPr>
            <p:nvPr/>
          </p:nvCxnSpPr>
          <p:spPr>
            <a:xfrm>
              <a:off x="5276868" y="1015618"/>
              <a:ext cx="0" cy="3254100"/>
            </a:xfrm>
            <a:prstGeom prst="straightConnector1">
              <a:avLst/>
            </a:prstGeom>
            <a:noFill/>
            <a:ln cap="rnd" cmpd="sng" w="28575">
              <a:solidFill>
                <a:srgbClr val="666666"/>
              </a:solidFill>
              <a:prstDash val="dot"/>
              <a:miter lim="800000"/>
              <a:headEnd len="sm" w="sm" type="none"/>
              <a:tailEnd len="sm" w="sm" type="none"/>
            </a:ln>
          </p:spPr>
        </p:cxnSp>
        <p:sp>
          <p:nvSpPr>
            <p:cNvPr id="316" name="Google Shape;316;p32"/>
            <p:cNvSpPr/>
            <p:nvPr/>
          </p:nvSpPr>
          <p:spPr>
            <a:xfrm>
              <a:off x="5198868" y="9380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7" name="Google Shape;317;p32"/>
            <p:cNvSpPr/>
            <p:nvPr/>
          </p:nvSpPr>
          <p:spPr>
            <a:xfrm>
              <a:off x="5198868" y="1564585"/>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8" name="Google Shape;318;p32"/>
            <p:cNvSpPr/>
            <p:nvPr/>
          </p:nvSpPr>
          <p:spPr>
            <a:xfrm>
              <a:off x="5198868" y="2191152"/>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32"/>
            <p:cNvSpPr/>
            <p:nvPr/>
          </p:nvSpPr>
          <p:spPr>
            <a:xfrm>
              <a:off x="5198868" y="2846291"/>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32"/>
            <p:cNvSpPr/>
            <p:nvPr/>
          </p:nvSpPr>
          <p:spPr>
            <a:xfrm>
              <a:off x="5198868" y="3480003"/>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5" name="Google Shape;315;p32"/>
            <p:cNvSpPr/>
            <p:nvPr/>
          </p:nvSpPr>
          <p:spPr>
            <a:xfrm>
              <a:off x="5198868" y="41137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21" name="Google Shape;321;p32"/>
          <p:cNvPicPr preferRelativeResize="0"/>
          <p:nvPr/>
        </p:nvPicPr>
        <p:blipFill>
          <a:blip r:embed="rId3">
            <a:alphaModFix/>
          </a:blip>
          <a:stretch>
            <a:fillRect/>
          </a:stretch>
        </p:blipFill>
        <p:spPr>
          <a:xfrm>
            <a:off x="8526183" y="4532875"/>
            <a:ext cx="569400" cy="569400"/>
          </a:xfrm>
          <a:prstGeom prst="rect">
            <a:avLst/>
          </a:prstGeom>
          <a:noFill/>
          <a:ln>
            <a:noFill/>
          </a:ln>
        </p:spPr>
      </p:pic>
      <p:pic>
        <p:nvPicPr>
          <p:cNvPr id="322" name="Google Shape;322;p32"/>
          <p:cNvPicPr preferRelativeResize="0"/>
          <p:nvPr/>
        </p:nvPicPr>
        <p:blipFill>
          <a:blip r:embed="rId4">
            <a:alphaModFix/>
          </a:blip>
          <a:stretch>
            <a:fillRect/>
          </a:stretch>
        </p:blipFill>
        <p:spPr>
          <a:xfrm>
            <a:off x="1981100" y="911575"/>
            <a:ext cx="6214749" cy="4048499"/>
          </a:xfrm>
          <a:prstGeom prst="rect">
            <a:avLst/>
          </a:prstGeom>
          <a:noFill/>
          <a:ln>
            <a:noFill/>
          </a:ln>
        </p:spPr>
      </p:pic>
      <p:sp>
        <p:nvSpPr>
          <p:cNvPr id="323" name="Google Shape;323;p32"/>
          <p:cNvSpPr txBox="1"/>
          <p:nvPr/>
        </p:nvSpPr>
        <p:spPr>
          <a:xfrm>
            <a:off x="7226650" y="3309175"/>
            <a:ext cx="1797000" cy="12237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SzPts val="1100"/>
              <a:buNone/>
            </a:pPr>
            <a:r>
              <a:rPr b="1" lang="en" sz="1000">
                <a:latin typeface="Fira Sans"/>
                <a:ea typeface="Fira Sans"/>
                <a:cs typeface="Fira Sans"/>
                <a:sym typeface="Fira Sans"/>
              </a:rPr>
              <a:t>Mapping &amp; Ranking</a:t>
            </a:r>
            <a:endParaRPr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latin typeface="Fira Sans"/>
                <a:ea typeface="Fira Sans"/>
                <a:cs typeface="Fira Sans"/>
                <a:sym typeface="Fira Sans"/>
              </a:rPr>
              <a:t>Sentiment-FeaturesMapping</a:t>
            </a:r>
            <a:endParaRPr sz="1000">
              <a:latin typeface="Fira Sans"/>
              <a:ea typeface="Fira Sans"/>
              <a:cs typeface="Fira Sans"/>
              <a:sym typeface="Fira Sans"/>
            </a:endParaRPr>
          </a:p>
          <a:p>
            <a:pPr indent="-292100" lvl="0" marL="457200" rtl="0" algn="l">
              <a:lnSpc>
                <a:spcPct val="130000"/>
              </a:lnSpc>
              <a:spcBef>
                <a:spcPts val="0"/>
              </a:spcBef>
              <a:spcAft>
                <a:spcPts val="0"/>
              </a:spcAft>
              <a:buSzPts val="1000"/>
              <a:buFont typeface="Fira Sans"/>
              <a:buChar char="➔"/>
            </a:pPr>
            <a:r>
              <a:rPr lang="en" sz="1000">
                <a:latin typeface="Fira Sans"/>
                <a:ea typeface="Fira Sans"/>
                <a:cs typeface="Fira Sans"/>
                <a:sym typeface="Fira Sans"/>
              </a:rPr>
              <a:t>Features Ranking</a:t>
            </a:r>
            <a:endParaRPr sz="1000">
              <a:latin typeface="Fira Sans"/>
              <a:ea typeface="Fira Sans"/>
              <a:cs typeface="Fira Sans"/>
              <a:sym typeface="Fira Sans"/>
            </a:endParaRPr>
          </a:p>
          <a:p>
            <a:pPr indent="0" lvl="0" marL="0" rtl="0" algn="l">
              <a:lnSpc>
                <a:spcPct val="130000"/>
              </a:lnSpc>
              <a:spcBef>
                <a:spcPts val="0"/>
              </a:spcBef>
              <a:spcAft>
                <a:spcPts val="0"/>
              </a:spcAft>
              <a:buNone/>
            </a:pPr>
            <a:r>
              <a:t/>
            </a:r>
            <a:endParaRPr sz="1000">
              <a:latin typeface="Fira Sans"/>
              <a:ea typeface="Fira Sans"/>
              <a:cs typeface="Fira Sans"/>
              <a:sym typeface="Fira Sans"/>
            </a:endParaRPr>
          </a:p>
          <a:p>
            <a:pPr indent="0" lvl="0" marL="0" rtl="0" algn="l">
              <a:lnSpc>
                <a:spcPct val="130000"/>
              </a:lnSpc>
              <a:spcBef>
                <a:spcPts val="0"/>
              </a:spcBef>
              <a:spcAft>
                <a:spcPts val="0"/>
              </a:spcAft>
              <a:buNone/>
            </a:pPr>
            <a:r>
              <a:t/>
            </a:r>
            <a:endParaRPr sz="1000">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Graphical user interface, website&#10;&#10;Description automatically generated" id="328" name="Google Shape;328;p33"/>
          <p:cNvPicPr preferRelativeResize="0"/>
          <p:nvPr>
            <p:ph idx="2" type="pic"/>
          </p:nvPr>
        </p:nvPicPr>
        <p:blipFill rotWithShape="1">
          <a:blip r:embed="rId3">
            <a:alphaModFix/>
          </a:blip>
          <a:srcRect b="0" l="3365" r="3364" t="0"/>
          <a:stretch/>
        </p:blipFill>
        <p:spPr>
          <a:xfrm>
            <a:off x="3573794" y="1026713"/>
            <a:ext cx="3904958" cy="2512268"/>
          </a:xfrm>
          <a:prstGeom prst="rect">
            <a:avLst/>
          </a:prstGeom>
          <a:noFill/>
          <a:ln>
            <a:noFill/>
          </a:ln>
        </p:spPr>
      </p:pic>
      <p:pic>
        <p:nvPicPr>
          <p:cNvPr descr="A picture containing text, monitor, computer, computer&#10;&#10;Description automatically generated" id="329" name="Google Shape;329;p33"/>
          <p:cNvPicPr preferRelativeResize="0"/>
          <p:nvPr/>
        </p:nvPicPr>
        <p:blipFill rotWithShape="1">
          <a:blip r:embed="rId4">
            <a:alphaModFix/>
          </a:blip>
          <a:srcRect b="0" l="0" r="0" t="0"/>
          <a:stretch/>
        </p:blipFill>
        <p:spPr>
          <a:xfrm>
            <a:off x="3276209" y="931076"/>
            <a:ext cx="4490893" cy="2857498"/>
          </a:xfrm>
          <a:prstGeom prst="rect">
            <a:avLst/>
          </a:prstGeom>
          <a:noFill/>
          <a:ln>
            <a:noFill/>
          </a:ln>
        </p:spPr>
      </p:pic>
      <p:sp>
        <p:nvSpPr>
          <p:cNvPr id="330" name="Google Shape;330;p33"/>
          <p:cNvSpPr txBox="1"/>
          <p:nvPr/>
        </p:nvSpPr>
        <p:spPr>
          <a:xfrm>
            <a:off x="2229888" y="236625"/>
            <a:ext cx="65967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700">
                <a:solidFill>
                  <a:schemeClr val="dk1"/>
                </a:solidFill>
                <a:latin typeface="Fira Sans Medium"/>
                <a:ea typeface="Fira Sans Medium"/>
                <a:cs typeface="Fira Sans Medium"/>
                <a:sym typeface="Fira Sans Medium"/>
              </a:rPr>
              <a:t>Sentiment Model Demonstration</a:t>
            </a:r>
            <a:endParaRPr sz="2400">
              <a:solidFill>
                <a:schemeClr val="dk1"/>
              </a:solidFill>
              <a:latin typeface="Fira Sans Medium"/>
              <a:ea typeface="Fira Sans Medium"/>
              <a:cs typeface="Fira Sans Medium"/>
              <a:sym typeface="Fira Sans Medium"/>
            </a:endParaRPr>
          </a:p>
        </p:txBody>
      </p:sp>
      <p:sp>
        <p:nvSpPr>
          <p:cNvPr id="331" name="Google Shape;331;p33"/>
          <p:cNvSpPr txBox="1"/>
          <p:nvPr/>
        </p:nvSpPr>
        <p:spPr>
          <a:xfrm>
            <a:off x="1382313" y="4060500"/>
            <a:ext cx="58041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900">
              <a:solidFill>
                <a:srgbClr val="3A3838"/>
              </a:solidFill>
              <a:latin typeface="Roboto"/>
              <a:ea typeface="Roboto"/>
              <a:cs typeface="Roboto"/>
              <a:sym typeface="Roboto"/>
            </a:endParaRPr>
          </a:p>
        </p:txBody>
      </p:sp>
      <p:grpSp>
        <p:nvGrpSpPr>
          <p:cNvPr id="332" name="Google Shape;332;p33"/>
          <p:cNvGrpSpPr/>
          <p:nvPr/>
        </p:nvGrpSpPr>
        <p:grpSpPr>
          <a:xfrm rot="4439184">
            <a:off x="7825696" y="-1108961"/>
            <a:ext cx="2065272" cy="2172842"/>
            <a:chOff x="-843530" y="-1196459"/>
            <a:chExt cx="2753686" cy="2897112"/>
          </a:xfrm>
        </p:grpSpPr>
        <p:sp>
          <p:nvSpPr>
            <p:cNvPr id="333" name="Google Shape;333;p33"/>
            <p:cNvSpPr/>
            <p:nvPr/>
          </p:nvSpPr>
          <p:spPr>
            <a:xfrm rot="2476041">
              <a:off x="-269976" y="-648288"/>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4" name="Google Shape;334;p33"/>
            <p:cNvSpPr/>
            <p:nvPr/>
          </p:nvSpPr>
          <p:spPr>
            <a:xfrm flipH="1" rot="-6597732">
              <a:off x="31601" y="-1336044"/>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35" name="Google Shape;335;p33"/>
          <p:cNvSpPr/>
          <p:nvPr/>
        </p:nvSpPr>
        <p:spPr>
          <a:xfrm rot="6183837">
            <a:off x="7923236" y="3027230"/>
            <a:ext cx="1854139" cy="2703508"/>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6" name="Google Shape;336;p33"/>
          <p:cNvSpPr/>
          <p:nvPr/>
        </p:nvSpPr>
        <p:spPr>
          <a:xfrm>
            <a:off x="7687502" y="104468"/>
            <a:ext cx="581372" cy="540656"/>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7" name="Google Shape;337;p33"/>
          <p:cNvSpPr txBox="1"/>
          <p:nvPr/>
        </p:nvSpPr>
        <p:spPr>
          <a:xfrm>
            <a:off x="195100" y="105635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Problem Introduction</a:t>
            </a:r>
            <a:endParaRPr sz="1100">
              <a:solidFill>
                <a:schemeClr val="lt2"/>
              </a:solidFill>
              <a:latin typeface="Fira Sans Medium"/>
              <a:ea typeface="Fira Sans Medium"/>
              <a:cs typeface="Fira Sans Medium"/>
              <a:sym typeface="Fira Sans Medium"/>
            </a:endParaRPr>
          </a:p>
        </p:txBody>
      </p:sp>
      <p:sp>
        <p:nvSpPr>
          <p:cNvPr id="338" name="Google Shape;338;p33"/>
          <p:cNvSpPr txBox="1"/>
          <p:nvPr/>
        </p:nvSpPr>
        <p:spPr>
          <a:xfrm>
            <a:off x="201314" y="1510866"/>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Approach Overview</a:t>
            </a:r>
            <a:endParaRPr sz="1100">
              <a:solidFill>
                <a:schemeClr val="lt2"/>
              </a:solidFill>
              <a:latin typeface="Fira Sans Medium"/>
              <a:ea typeface="Fira Sans Medium"/>
              <a:cs typeface="Fira Sans Medium"/>
              <a:sym typeface="Fira Sans Medium"/>
            </a:endParaRPr>
          </a:p>
        </p:txBody>
      </p:sp>
      <p:sp>
        <p:nvSpPr>
          <p:cNvPr id="339" name="Google Shape;339;p33"/>
          <p:cNvSpPr txBox="1"/>
          <p:nvPr/>
        </p:nvSpPr>
        <p:spPr>
          <a:xfrm>
            <a:off x="201314" y="1978280"/>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Analysis &amp; Findings</a:t>
            </a:r>
            <a:endParaRPr sz="1100">
              <a:solidFill>
                <a:schemeClr val="lt2"/>
              </a:solidFill>
              <a:latin typeface="Fira Sans Medium"/>
              <a:ea typeface="Fira Sans Medium"/>
              <a:cs typeface="Fira Sans Medium"/>
              <a:sym typeface="Fira Sans Medium"/>
            </a:endParaRPr>
          </a:p>
        </p:txBody>
      </p:sp>
      <p:sp>
        <p:nvSpPr>
          <p:cNvPr id="340" name="Google Shape;340;p33"/>
          <p:cNvSpPr txBox="1"/>
          <p:nvPr/>
        </p:nvSpPr>
        <p:spPr>
          <a:xfrm>
            <a:off x="201306" y="2468332"/>
            <a:ext cx="2086500" cy="2079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dk2"/>
                </a:solidFill>
                <a:latin typeface="Fira Sans Medium"/>
                <a:ea typeface="Fira Sans Medium"/>
                <a:cs typeface="Fira Sans Medium"/>
                <a:sym typeface="Fira Sans Medium"/>
              </a:rPr>
              <a:t>Sentiment Model Demo/Results</a:t>
            </a:r>
            <a:endParaRPr sz="1100">
              <a:solidFill>
                <a:schemeClr val="dk2"/>
              </a:solidFill>
              <a:latin typeface="Fira Sans Medium"/>
              <a:ea typeface="Fira Sans Medium"/>
              <a:cs typeface="Fira Sans Medium"/>
              <a:sym typeface="Fira Sans Medium"/>
            </a:endParaRPr>
          </a:p>
        </p:txBody>
      </p:sp>
      <p:sp>
        <p:nvSpPr>
          <p:cNvPr id="341" name="Google Shape;341;p33"/>
          <p:cNvSpPr txBox="1"/>
          <p:nvPr/>
        </p:nvSpPr>
        <p:spPr>
          <a:xfrm>
            <a:off x="201306" y="2950056"/>
            <a:ext cx="2162400" cy="418500"/>
          </a:xfrm>
          <a:prstGeom prst="rect">
            <a:avLst/>
          </a:prstGeom>
          <a:noFill/>
          <a:ln>
            <a:noFill/>
          </a:ln>
        </p:spPr>
        <p:txBody>
          <a:bodyPr anchorCtr="0" anchor="t" bIns="34275" lIns="68575" spcFirstLastPara="1" rIns="68575" wrap="square" tIns="34275">
            <a:spAutoFit/>
          </a:bodyPr>
          <a:lstStyle/>
          <a:p>
            <a:pPr indent="0" lvl="0" marL="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Actionable Recommendations</a:t>
            </a:r>
            <a:endParaRPr sz="1100">
              <a:solidFill>
                <a:schemeClr val="lt2"/>
              </a:solidFill>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sz="1100">
              <a:solidFill>
                <a:schemeClr val="lt2"/>
              </a:solidFill>
              <a:latin typeface="Fira Sans Medium"/>
              <a:ea typeface="Fira Sans Medium"/>
              <a:cs typeface="Fira Sans Medium"/>
              <a:sym typeface="Fira Sans Medium"/>
            </a:endParaRPr>
          </a:p>
        </p:txBody>
      </p:sp>
      <p:sp>
        <p:nvSpPr>
          <p:cNvPr id="342" name="Google Shape;342;p33"/>
          <p:cNvSpPr txBox="1"/>
          <p:nvPr/>
        </p:nvSpPr>
        <p:spPr>
          <a:xfrm>
            <a:off x="201314" y="3423077"/>
            <a:ext cx="15513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900">
                <a:solidFill>
                  <a:schemeClr val="lt2"/>
                </a:solidFill>
                <a:latin typeface="Fira Sans Medium"/>
                <a:ea typeface="Fira Sans Medium"/>
                <a:cs typeface="Fira Sans Medium"/>
                <a:sym typeface="Fira Sans Medium"/>
              </a:rPr>
              <a:t>Conclusion</a:t>
            </a:r>
            <a:endParaRPr sz="1100">
              <a:solidFill>
                <a:schemeClr val="lt2"/>
              </a:solidFill>
              <a:latin typeface="Fira Sans Medium"/>
              <a:ea typeface="Fira Sans Medium"/>
              <a:cs typeface="Fira Sans Medium"/>
              <a:sym typeface="Fira Sans Medium"/>
            </a:endParaRPr>
          </a:p>
        </p:txBody>
      </p:sp>
      <p:pic>
        <p:nvPicPr>
          <p:cNvPr id="343" name="Google Shape;343;p33"/>
          <p:cNvPicPr preferRelativeResize="0"/>
          <p:nvPr/>
        </p:nvPicPr>
        <p:blipFill>
          <a:blip r:embed="rId5">
            <a:alphaModFix/>
          </a:blip>
          <a:stretch>
            <a:fillRect/>
          </a:stretch>
        </p:blipFill>
        <p:spPr>
          <a:xfrm>
            <a:off x="3616250" y="1349125"/>
            <a:ext cx="3794651" cy="2237875"/>
          </a:xfrm>
          <a:prstGeom prst="rect">
            <a:avLst/>
          </a:prstGeom>
          <a:noFill/>
          <a:ln>
            <a:noFill/>
          </a:ln>
        </p:spPr>
      </p:pic>
      <p:grpSp>
        <p:nvGrpSpPr>
          <p:cNvPr id="344" name="Google Shape;344;p33"/>
          <p:cNvGrpSpPr/>
          <p:nvPr/>
        </p:nvGrpSpPr>
        <p:grpSpPr>
          <a:xfrm>
            <a:off x="-2" y="1148217"/>
            <a:ext cx="117000" cy="2498775"/>
            <a:chOff x="5198868" y="938018"/>
            <a:chExt cx="156000" cy="3331700"/>
          </a:xfrm>
        </p:grpSpPr>
        <p:cxnSp>
          <p:nvCxnSpPr>
            <p:cNvPr id="345" name="Google Shape;345;p33"/>
            <p:cNvCxnSpPr>
              <a:endCxn id="346" idx="4"/>
            </p:cNvCxnSpPr>
            <p:nvPr/>
          </p:nvCxnSpPr>
          <p:spPr>
            <a:xfrm>
              <a:off x="5276868" y="1015618"/>
              <a:ext cx="0" cy="3254100"/>
            </a:xfrm>
            <a:prstGeom prst="straightConnector1">
              <a:avLst/>
            </a:prstGeom>
            <a:noFill/>
            <a:ln cap="rnd" cmpd="sng" w="28575">
              <a:solidFill>
                <a:srgbClr val="666666"/>
              </a:solidFill>
              <a:prstDash val="dot"/>
              <a:miter lim="800000"/>
              <a:headEnd len="sm" w="sm" type="none"/>
              <a:tailEnd len="sm" w="sm" type="none"/>
            </a:ln>
          </p:spPr>
        </p:cxnSp>
        <p:sp>
          <p:nvSpPr>
            <p:cNvPr id="347" name="Google Shape;347;p33"/>
            <p:cNvSpPr/>
            <p:nvPr/>
          </p:nvSpPr>
          <p:spPr>
            <a:xfrm>
              <a:off x="5198868" y="9380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8" name="Google Shape;348;p33"/>
            <p:cNvSpPr/>
            <p:nvPr/>
          </p:nvSpPr>
          <p:spPr>
            <a:xfrm>
              <a:off x="5198868" y="1564585"/>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9" name="Google Shape;349;p33"/>
            <p:cNvSpPr/>
            <p:nvPr/>
          </p:nvSpPr>
          <p:spPr>
            <a:xfrm>
              <a:off x="5198868" y="2191152"/>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0" name="Google Shape;350;p33"/>
            <p:cNvSpPr/>
            <p:nvPr/>
          </p:nvSpPr>
          <p:spPr>
            <a:xfrm>
              <a:off x="5198868" y="2846291"/>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1" name="Google Shape;351;p33"/>
            <p:cNvSpPr/>
            <p:nvPr/>
          </p:nvSpPr>
          <p:spPr>
            <a:xfrm>
              <a:off x="5198868" y="3480003"/>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33"/>
            <p:cNvSpPr/>
            <p:nvPr/>
          </p:nvSpPr>
          <p:spPr>
            <a:xfrm>
              <a:off x="5198868" y="4113718"/>
              <a:ext cx="156000" cy="156000"/>
            </a:xfrm>
            <a:prstGeom prst="ellipse">
              <a:avLst/>
            </a:prstGeom>
            <a:solidFill>
              <a:srgbClr val="FF99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352" name="Google Shape;352;p33"/>
          <p:cNvPicPr preferRelativeResize="0"/>
          <p:nvPr/>
        </p:nvPicPr>
        <p:blipFill rotWithShape="1">
          <a:blip r:embed="rId6">
            <a:alphaModFix/>
          </a:blip>
          <a:srcRect b="18949" l="9319" r="75767" t="25494"/>
          <a:stretch/>
        </p:blipFill>
        <p:spPr>
          <a:xfrm>
            <a:off x="7204500" y="1686638"/>
            <a:ext cx="1062900" cy="2227500"/>
          </a:xfrm>
          <a:prstGeom prst="roundRect">
            <a:avLst>
              <a:gd fmla="val 16667" name="adj"/>
            </a:avLst>
          </a:prstGeom>
          <a:noFill/>
          <a:ln>
            <a:noFill/>
          </a:ln>
        </p:spPr>
      </p:pic>
      <p:pic>
        <p:nvPicPr>
          <p:cNvPr descr="A black cell phone&#10;&#10;Description automatically generated with medium confidence" id="353" name="Google Shape;353;p33"/>
          <p:cNvPicPr preferRelativeResize="0"/>
          <p:nvPr/>
        </p:nvPicPr>
        <p:blipFill rotWithShape="1">
          <a:blip r:embed="rId7">
            <a:alphaModFix/>
          </a:blip>
          <a:srcRect b="0" l="0" r="0" t="0"/>
          <a:stretch/>
        </p:blipFill>
        <p:spPr>
          <a:xfrm>
            <a:off x="7137224" y="1635252"/>
            <a:ext cx="1197458" cy="2330290"/>
          </a:xfrm>
          <a:prstGeom prst="rect">
            <a:avLst/>
          </a:prstGeom>
          <a:noFill/>
          <a:ln>
            <a:noFill/>
          </a:ln>
        </p:spPr>
      </p:pic>
      <p:sp>
        <p:nvSpPr>
          <p:cNvPr id="354" name="Google Shape;354;p33"/>
          <p:cNvSpPr/>
          <p:nvPr/>
        </p:nvSpPr>
        <p:spPr>
          <a:xfrm>
            <a:off x="906775" y="4098000"/>
            <a:ext cx="1456800" cy="363300"/>
          </a:xfrm>
          <a:prstGeom prst="roundRect">
            <a:avLst>
              <a:gd fmla="val 16667" name="adj"/>
            </a:avLst>
          </a:prstGeom>
          <a:solidFill>
            <a:srgbClr val="AAFF00">
              <a:alpha val="262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latin typeface="Fira Sans Medium"/>
                <a:ea typeface="Fira Sans Medium"/>
                <a:cs typeface="Fira Sans Medium"/>
                <a:sym typeface="Fira Sans Medium"/>
              </a:rPr>
              <a:t>      </a:t>
            </a:r>
            <a:r>
              <a:rPr lang="en" sz="1000">
                <a:latin typeface="Fira Sans Medium"/>
                <a:ea typeface="Fira Sans Medium"/>
                <a:cs typeface="Fira Sans Medium"/>
                <a:sym typeface="Fira Sans Medium"/>
              </a:rPr>
              <a:t>Moisturizing (15)</a:t>
            </a:r>
            <a:endParaRPr sz="1000">
              <a:latin typeface="Fira Sans Medium"/>
              <a:ea typeface="Fira Sans Medium"/>
              <a:cs typeface="Fira Sans Medium"/>
              <a:sym typeface="Fira Sans Medium"/>
            </a:endParaRPr>
          </a:p>
        </p:txBody>
      </p:sp>
      <p:pic>
        <p:nvPicPr>
          <p:cNvPr id="355" name="Google Shape;355;p33"/>
          <p:cNvPicPr preferRelativeResize="0"/>
          <p:nvPr/>
        </p:nvPicPr>
        <p:blipFill>
          <a:blip r:embed="rId8">
            <a:alphaModFix/>
          </a:blip>
          <a:stretch>
            <a:fillRect/>
          </a:stretch>
        </p:blipFill>
        <p:spPr>
          <a:xfrm>
            <a:off x="955575" y="4132425"/>
            <a:ext cx="289950" cy="289950"/>
          </a:xfrm>
          <a:prstGeom prst="rect">
            <a:avLst/>
          </a:prstGeom>
          <a:noFill/>
          <a:ln>
            <a:noFill/>
          </a:ln>
        </p:spPr>
      </p:pic>
      <p:sp>
        <p:nvSpPr>
          <p:cNvPr id="356" name="Google Shape;356;p33"/>
          <p:cNvSpPr/>
          <p:nvPr/>
        </p:nvSpPr>
        <p:spPr>
          <a:xfrm>
            <a:off x="2503700" y="4098000"/>
            <a:ext cx="1023600" cy="363300"/>
          </a:xfrm>
          <a:prstGeom prst="roundRect">
            <a:avLst>
              <a:gd fmla="val 16667" name="adj"/>
            </a:avLst>
          </a:prstGeom>
          <a:solidFill>
            <a:srgbClr val="AAFF00">
              <a:alpha val="262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latin typeface="Fira Sans Medium"/>
                <a:ea typeface="Fira Sans Medium"/>
                <a:cs typeface="Fira Sans Medium"/>
                <a:sym typeface="Fira Sans Medium"/>
              </a:rPr>
              <a:t>    Price (60)</a:t>
            </a:r>
            <a:endParaRPr sz="1000">
              <a:latin typeface="Fira Sans Medium"/>
              <a:ea typeface="Fira Sans Medium"/>
              <a:cs typeface="Fira Sans Medium"/>
              <a:sym typeface="Fira Sans Medium"/>
            </a:endParaRPr>
          </a:p>
        </p:txBody>
      </p:sp>
      <p:pic>
        <p:nvPicPr>
          <p:cNvPr id="357" name="Google Shape;357;p33"/>
          <p:cNvPicPr preferRelativeResize="0"/>
          <p:nvPr/>
        </p:nvPicPr>
        <p:blipFill>
          <a:blip r:embed="rId8">
            <a:alphaModFix/>
          </a:blip>
          <a:stretch>
            <a:fillRect/>
          </a:stretch>
        </p:blipFill>
        <p:spPr>
          <a:xfrm>
            <a:off x="2552500" y="4132425"/>
            <a:ext cx="289950" cy="289950"/>
          </a:xfrm>
          <a:prstGeom prst="rect">
            <a:avLst/>
          </a:prstGeom>
          <a:noFill/>
          <a:ln>
            <a:noFill/>
          </a:ln>
        </p:spPr>
      </p:pic>
      <p:sp>
        <p:nvSpPr>
          <p:cNvPr id="358" name="Google Shape;358;p33"/>
          <p:cNvSpPr/>
          <p:nvPr/>
        </p:nvSpPr>
        <p:spPr>
          <a:xfrm>
            <a:off x="3705050" y="4098000"/>
            <a:ext cx="1245300" cy="363300"/>
          </a:xfrm>
          <a:prstGeom prst="roundRect">
            <a:avLst>
              <a:gd fmla="val 16667" name="adj"/>
            </a:avLst>
          </a:prstGeom>
          <a:solidFill>
            <a:srgbClr val="AAFF00">
              <a:alpha val="262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latin typeface="Fira Sans Medium"/>
                <a:ea typeface="Fira Sans Medium"/>
                <a:cs typeface="Fira Sans Medium"/>
                <a:sym typeface="Fira Sans Medium"/>
              </a:rPr>
              <a:t>      Dry Skin (40)</a:t>
            </a:r>
            <a:endParaRPr sz="1000">
              <a:latin typeface="Fira Sans Medium"/>
              <a:ea typeface="Fira Sans Medium"/>
              <a:cs typeface="Fira Sans Medium"/>
              <a:sym typeface="Fira Sans Medium"/>
            </a:endParaRPr>
          </a:p>
        </p:txBody>
      </p:sp>
      <p:pic>
        <p:nvPicPr>
          <p:cNvPr id="359" name="Google Shape;359;p33"/>
          <p:cNvPicPr preferRelativeResize="0"/>
          <p:nvPr/>
        </p:nvPicPr>
        <p:blipFill>
          <a:blip r:embed="rId8">
            <a:alphaModFix/>
          </a:blip>
          <a:stretch>
            <a:fillRect/>
          </a:stretch>
        </p:blipFill>
        <p:spPr>
          <a:xfrm>
            <a:off x="3753850" y="4132425"/>
            <a:ext cx="289950" cy="289950"/>
          </a:xfrm>
          <a:prstGeom prst="rect">
            <a:avLst/>
          </a:prstGeom>
          <a:noFill/>
          <a:ln>
            <a:noFill/>
          </a:ln>
        </p:spPr>
      </p:pic>
      <p:sp>
        <p:nvSpPr>
          <p:cNvPr id="360" name="Google Shape;360;p33"/>
          <p:cNvSpPr/>
          <p:nvPr/>
        </p:nvSpPr>
        <p:spPr>
          <a:xfrm>
            <a:off x="5128100" y="4098000"/>
            <a:ext cx="1778700" cy="363300"/>
          </a:xfrm>
          <a:prstGeom prst="roundRect">
            <a:avLst>
              <a:gd fmla="val 16667" name="adj"/>
            </a:avLst>
          </a:prstGeom>
          <a:solidFill>
            <a:srgbClr val="F10A0A">
              <a:alpha val="15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latin typeface="Fira Sans Medium"/>
                <a:ea typeface="Fira Sans Medium"/>
                <a:cs typeface="Fira Sans Medium"/>
                <a:sym typeface="Fira Sans Medium"/>
              </a:rPr>
              <a:t>      Not thick &amp; creamy (5)</a:t>
            </a:r>
            <a:endParaRPr sz="1000">
              <a:latin typeface="Fira Sans Medium"/>
              <a:ea typeface="Fira Sans Medium"/>
              <a:cs typeface="Fira Sans Medium"/>
              <a:sym typeface="Fira Sans Medium"/>
            </a:endParaRPr>
          </a:p>
        </p:txBody>
      </p:sp>
      <p:pic>
        <p:nvPicPr>
          <p:cNvPr id="361" name="Google Shape;361;p33"/>
          <p:cNvPicPr preferRelativeResize="0"/>
          <p:nvPr/>
        </p:nvPicPr>
        <p:blipFill>
          <a:blip r:embed="rId8">
            <a:alphaModFix/>
          </a:blip>
          <a:stretch>
            <a:fillRect/>
          </a:stretch>
        </p:blipFill>
        <p:spPr>
          <a:xfrm flipH="1" rot="10800000">
            <a:off x="5176900" y="4132425"/>
            <a:ext cx="289950" cy="289950"/>
          </a:xfrm>
          <a:prstGeom prst="rect">
            <a:avLst/>
          </a:prstGeom>
          <a:noFill/>
          <a:ln>
            <a:noFill/>
          </a:ln>
        </p:spPr>
      </p:pic>
      <p:sp>
        <p:nvSpPr>
          <p:cNvPr id="362" name="Google Shape;362;p33"/>
          <p:cNvSpPr/>
          <p:nvPr/>
        </p:nvSpPr>
        <p:spPr>
          <a:xfrm>
            <a:off x="7084550" y="4074525"/>
            <a:ext cx="1245300" cy="363300"/>
          </a:xfrm>
          <a:prstGeom prst="roundRect">
            <a:avLst>
              <a:gd fmla="val 16667" name="adj"/>
            </a:avLst>
          </a:prstGeom>
          <a:solidFill>
            <a:srgbClr val="F10A0A">
              <a:alpha val="15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latin typeface="Fira Sans Medium"/>
                <a:ea typeface="Fira Sans Medium"/>
                <a:cs typeface="Fira Sans Medium"/>
                <a:sym typeface="Fira Sans Medium"/>
              </a:rPr>
              <a:t>      Too dense (5)</a:t>
            </a:r>
            <a:endParaRPr sz="1000">
              <a:latin typeface="Fira Sans Medium"/>
              <a:ea typeface="Fira Sans Medium"/>
              <a:cs typeface="Fira Sans Medium"/>
              <a:sym typeface="Fira Sans Medium"/>
            </a:endParaRPr>
          </a:p>
        </p:txBody>
      </p:sp>
      <p:pic>
        <p:nvPicPr>
          <p:cNvPr id="363" name="Google Shape;363;p33"/>
          <p:cNvPicPr preferRelativeResize="0"/>
          <p:nvPr/>
        </p:nvPicPr>
        <p:blipFill>
          <a:blip r:embed="rId8">
            <a:alphaModFix/>
          </a:blip>
          <a:stretch>
            <a:fillRect/>
          </a:stretch>
        </p:blipFill>
        <p:spPr>
          <a:xfrm flipH="1" rot="10800000">
            <a:off x="7133350" y="4108950"/>
            <a:ext cx="289950" cy="289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nvSpPr>
        <p:spPr>
          <a:xfrm>
            <a:off x="461801" y="1992850"/>
            <a:ext cx="2230200" cy="6726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800">
                <a:solidFill>
                  <a:srgbClr val="3A3838"/>
                </a:solidFill>
                <a:latin typeface="Roboto"/>
                <a:ea typeface="Roboto"/>
                <a:cs typeface="Roboto"/>
                <a:sym typeface="Roboto"/>
              </a:rPr>
              <a:t>Of all instances the model predicted as negative (class 0), only 36% were actually negative. The model predicted positive (class 1) with perfect accuracy.</a:t>
            </a:r>
            <a:endParaRPr sz="800">
              <a:solidFill>
                <a:srgbClr val="3A3838"/>
              </a:solidFill>
              <a:latin typeface="Roboto"/>
              <a:ea typeface="Roboto"/>
              <a:cs typeface="Roboto"/>
              <a:sym typeface="Roboto"/>
            </a:endParaRPr>
          </a:p>
        </p:txBody>
      </p:sp>
      <p:sp>
        <p:nvSpPr>
          <p:cNvPr id="369" name="Google Shape;369;p34"/>
          <p:cNvSpPr txBox="1"/>
          <p:nvPr/>
        </p:nvSpPr>
        <p:spPr>
          <a:xfrm>
            <a:off x="461802" y="1772750"/>
            <a:ext cx="18648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Fira Sans Medium"/>
                <a:ea typeface="Fira Sans Medium"/>
                <a:cs typeface="Fira Sans Medium"/>
                <a:sym typeface="Fira Sans Medium"/>
              </a:rPr>
              <a:t>Precision (weighted avg)</a:t>
            </a:r>
            <a:endParaRPr sz="800">
              <a:solidFill>
                <a:schemeClr val="dk1"/>
              </a:solidFill>
              <a:latin typeface="Fira Sans Medium"/>
              <a:ea typeface="Fira Sans Medium"/>
              <a:cs typeface="Fira Sans Medium"/>
              <a:sym typeface="Fira Sans Medium"/>
            </a:endParaRPr>
          </a:p>
        </p:txBody>
      </p:sp>
      <p:sp>
        <p:nvSpPr>
          <p:cNvPr id="370" name="Google Shape;370;p34"/>
          <p:cNvSpPr txBox="1"/>
          <p:nvPr/>
        </p:nvSpPr>
        <p:spPr>
          <a:xfrm>
            <a:off x="454677" y="1344000"/>
            <a:ext cx="8250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dk1"/>
                </a:solidFill>
                <a:latin typeface="Fira Sans Medium"/>
                <a:ea typeface="Fira Sans Medium"/>
                <a:cs typeface="Fira Sans Medium"/>
                <a:sym typeface="Fira Sans Medium"/>
              </a:rPr>
              <a:t>0.91</a:t>
            </a:r>
            <a:endParaRPr b="1" sz="2100">
              <a:solidFill>
                <a:schemeClr val="dk1"/>
              </a:solidFill>
              <a:latin typeface="Fira Sans Medium"/>
              <a:ea typeface="Fira Sans Medium"/>
              <a:cs typeface="Fira Sans Medium"/>
              <a:sym typeface="Fira Sans Medium"/>
            </a:endParaRPr>
          </a:p>
        </p:txBody>
      </p:sp>
      <p:sp>
        <p:nvSpPr>
          <p:cNvPr id="371" name="Google Shape;371;p34"/>
          <p:cNvSpPr txBox="1"/>
          <p:nvPr/>
        </p:nvSpPr>
        <p:spPr>
          <a:xfrm>
            <a:off x="461801" y="3617325"/>
            <a:ext cx="2230200" cy="6726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800">
                <a:solidFill>
                  <a:srgbClr val="3A3838"/>
                </a:solidFill>
                <a:latin typeface="Roboto"/>
                <a:ea typeface="Roboto"/>
                <a:cs typeface="Roboto"/>
                <a:sym typeface="Roboto"/>
              </a:rPr>
              <a:t>The weighted averages suggest that, overall, the model performs better on the positive class (class 1) because it has high precision and good recall in this case.</a:t>
            </a:r>
            <a:endParaRPr sz="800">
              <a:solidFill>
                <a:srgbClr val="3A3838"/>
              </a:solidFill>
              <a:latin typeface="Roboto"/>
              <a:ea typeface="Roboto"/>
              <a:cs typeface="Roboto"/>
              <a:sym typeface="Roboto"/>
            </a:endParaRPr>
          </a:p>
        </p:txBody>
      </p:sp>
      <p:sp>
        <p:nvSpPr>
          <p:cNvPr id="372" name="Google Shape;372;p34"/>
          <p:cNvSpPr txBox="1"/>
          <p:nvPr/>
        </p:nvSpPr>
        <p:spPr>
          <a:xfrm>
            <a:off x="461801" y="3397200"/>
            <a:ext cx="17271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Fira Sans Medium"/>
                <a:ea typeface="Fira Sans Medium"/>
                <a:cs typeface="Fira Sans Medium"/>
                <a:sym typeface="Fira Sans Medium"/>
              </a:rPr>
              <a:t>F1-Score (weighted avg)</a:t>
            </a:r>
            <a:endParaRPr sz="800">
              <a:solidFill>
                <a:schemeClr val="dk1"/>
              </a:solidFill>
              <a:latin typeface="Fira Sans Medium"/>
              <a:ea typeface="Fira Sans Medium"/>
              <a:cs typeface="Fira Sans Medium"/>
              <a:sym typeface="Fira Sans Medium"/>
            </a:endParaRPr>
          </a:p>
        </p:txBody>
      </p:sp>
      <p:sp>
        <p:nvSpPr>
          <p:cNvPr id="373" name="Google Shape;373;p34"/>
          <p:cNvSpPr txBox="1"/>
          <p:nvPr/>
        </p:nvSpPr>
        <p:spPr>
          <a:xfrm>
            <a:off x="454677" y="2968450"/>
            <a:ext cx="13938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dk1"/>
                </a:solidFill>
                <a:latin typeface="Fira Sans Medium"/>
                <a:ea typeface="Fira Sans Medium"/>
                <a:cs typeface="Fira Sans Medium"/>
                <a:sym typeface="Fira Sans Medium"/>
              </a:rPr>
              <a:t>0.79</a:t>
            </a:r>
            <a:endParaRPr b="1" sz="2100">
              <a:solidFill>
                <a:schemeClr val="dk1"/>
              </a:solidFill>
              <a:latin typeface="Fira Sans Medium"/>
              <a:ea typeface="Fira Sans Medium"/>
              <a:cs typeface="Fira Sans Medium"/>
              <a:sym typeface="Fira Sans Medium"/>
            </a:endParaRPr>
          </a:p>
        </p:txBody>
      </p:sp>
      <p:sp>
        <p:nvSpPr>
          <p:cNvPr id="374" name="Google Shape;374;p34"/>
          <p:cNvSpPr txBox="1"/>
          <p:nvPr/>
        </p:nvSpPr>
        <p:spPr>
          <a:xfrm>
            <a:off x="2794151" y="1992850"/>
            <a:ext cx="2264100" cy="832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800">
                <a:solidFill>
                  <a:srgbClr val="3A3838"/>
                </a:solidFill>
                <a:latin typeface="Roboto"/>
                <a:ea typeface="Roboto"/>
                <a:cs typeface="Roboto"/>
                <a:sym typeface="Roboto"/>
              </a:rPr>
              <a:t>Every time the model encountered an actual negative review, it correctly predicted it as negative (100% recall). Of all the actual positive instances, the model correctly identified 71% of them as positive.</a:t>
            </a:r>
            <a:endParaRPr sz="800">
              <a:solidFill>
                <a:srgbClr val="3A3838"/>
              </a:solidFill>
              <a:latin typeface="Roboto"/>
              <a:ea typeface="Roboto"/>
              <a:cs typeface="Roboto"/>
              <a:sym typeface="Roboto"/>
            </a:endParaRPr>
          </a:p>
        </p:txBody>
      </p:sp>
      <p:sp>
        <p:nvSpPr>
          <p:cNvPr id="375" name="Google Shape;375;p34"/>
          <p:cNvSpPr txBox="1"/>
          <p:nvPr/>
        </p:nvSpPr>
        <p:spPr>
          <a:xfrm>
            <a:off x="2794177" y="1772750"/>
            <a:ext cx="18648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Fira Sans Medium"/>
                <a:ea typeface="Fira Sans Medium"/>
                <a:cs typeface="Fira Sans Medium"/>
                <a:sym typeface="Fira Sans Medium"/>
              </a:rPr>
              <a:t>Recall (weighted avg)</a:t>
            </a:r>
            <a:endParaRPr sz="800">
              <a:solidFill>
                <a:schemeClr val="dk1"/>
              </a:solidFill>
              <a:latin typeface="Fira Sans Medium"/>
              <a:ea typeface="Fira Sans Medium"/>
              <a:cs typeface="Fira Sans Medium"/>
              <a:sym typeface="Fira Sans Medium"/>
            </a:endParaRPr>
          </a:p>
        </p:txBody>
      </p:sp>
      <p:sp>
        <p:nvSpPr>
          <p:cNvPr id="376" name="Google Shape;376;p34"/>
          <p:cNvSpPr txBox="1"/>
          <p:nvPr/>
        </p:nvSpPr>
        <p:spPr>
          <a:xfrm>
            <a:off x="2786174" y="1344008"/>
            <a:ext cx="12984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dk1"/>
                </a:solidFill>
                <a:latin typeface="Fira Sans Medium"/>
                <a:ea typeface="Fira Sans Medium"/>
                <a:cs typeface="Fira Sans Medium"/>
                <a:sym typeface="Fira Sans Medium"/>
              </a:rPr>
              <a:t>0.75</a:t>
            </a:r>
            <a:endParaRPr b="1" sz="2100">
              <a:solidFill>
                <a:schemeClr val="dk1"/>
              </a:solidFill>
              <a:latin typeface="Fira Sans Medium"/>
              <a:ea typeface="Fira Sans Medium"/>
              <a:cs typeface="Fira Sans Medium"/>
              <a:sym typeface="Fira Sans Medium"/>
            </a:endParaRPr>
          </a:p>
        </p:txBody>
      </p:sp>
      <p:sp>
        <p:nvSpPr>
          <p:cNvPr id="377" name="Google Shape;377;p34"/>
          <p:cNvSpPr txBox="1"/>
          <p:nvPr/>
        </p:nvSpPr>
        <p:spPr>
          <a:xfrm>
            <a:off x="2794151" y="3617325"/>
            <a:ext cx="2230200" cy="6726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800">
                <a:solidFill>
                  <a:srgbClr val="3A3838"/>
                </a:solidFill>
                <a:latin typeface="Roboto"/>
                <a:ea typeface="Roboto"/>
                <a:cs typeface="Roboto"/>
                <a:sym typeface="Roboto"/>
              </a:rPr>
              <a:t>The model performs well in general, with an overall accuracy of 75%, but this is driven by the strong performance in predicting the positive class.</a:t>
            </a:r>
            <a:endParaRPr sz="800">
              <a:solidFill>
                <a:srgbClr val="3A3838"/>
              </a:solidFill>
              <a:latin typeface="Roboto"/>
              <a:ea typeface="Roboto"/>
              <a:cs typeface="Roboto"/>
              <a:sym typeface="Roboto"/>
            </a:endParaRPr>
          </a:p>
        </p:txBody>
      </p:sp>
      <p:sp>
        <p:nvSpPr>
          <p:cNvPr id="378" name="Google Shape;378;p34"/>
          <p:cNvSpPr txBox="1"/>
          <p:nvPr/>
        </p:nvSpPr>
        <p:spPr>
          <a:xfrm>
            <a:off x="2794172" y="3397208"/>
            <a:ext cx="16401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Fira Sans Medium"/>
                <a:ea typeface="Fira Sans Medium"/>
                <a:cs typeface="Fira Sans Medium"/>
                <a:sym typeface="Fira Sans Medium"/>
              </a:rPr>
              <a:t>Accuracy</a:t>
            </a:r>
            <a:endParaRPr sz="800">
              <a:solidFill>
                <a:schemeClr val="dk1"/>
              </a:solidFill>
              <a:latin typeface="Fira Sans Medium"/>
              <a:ea typeface="Fira Sans Medium"/>
              <a:cs typeface="Fira Sans Medium"/>
              <a:sym typeface="Fira Sans Medium"/>
            </a:endParaRPr>
          </a:p>
        </p:txBody>
      </p:sp>
      <p:sp>
        <p:nvSpPr>
          <p:cNvPr id="379" name="Google Shape;379;p34"/>
          <p:cNvSpPr txBox="1"/>
          <p:nvPr/>
        </p:nvSpPr>
        <p:spPr>
          <a:xfrm>
            <a:off x="2786174" y="2968458"/>
            <a:ext cx="10560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dk1"/>
                </a:solidFill>
                <a:latin typeface="Fira Sans Medium"/>
                <a:ea typeface="Fira Sans Medium"/>
                <a:cs typeface="Fira Sans Medium"/>
                <a:sym typeface="Fira Sans Medium"/>
              </a:rPr>
              <a:t>75%</a:t>
            </a:r>
            <a:endParaRPr b="1" sz="2100">
              <a:solidFill>
                <a:schemeClr val="dk1"/>
              </a:solidFill>
              <a:latin typeface="Fira Sans Medium"/>
              <a:ea typeface="Fira Sans Medium"/>
              <a:cs typeface="Fira Sans Medium"/>
              <a:sym typeface="Fira Sans Medium"/>
            </a:endParaRPr>
          </a:p>
        </p:txBody>
      </p:sp>
      <p:sp>
        <p:nvSpPr>
          <p:cNvPr id="380" name="Google Shape;380;p34"/>
          <p:cNvSpPr txBox="1"/>
          <p:nvPr/>
        </p:nvSpPr>
        <p:spPr>
          <a:xfrm>
            <a:off x="438457" y="206975"/>
            <a:ext cx="45192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3300">
                <a:solidFill>
                  <a:schemeClr val="dk1"/>
                </a:solidFill>
                <a:latin typeface="Fira Sans Medium"/>
                <a:ea typeface="Fira Sans Medium"/>
                <a:cs typeface="Fira Sans Medium"/>
                <a:sym typeface="Fira Sans Medium"/>
              </a:rPr>
              <a:t>Model Performance</a:t>
            </a:r>
            <a:endParaRPr sz="2700">
              <a:solidFill>
                <a:schemeClr val="dk1"/>
              </a:solidFill>
              <a:latin typeface="Fira Sans Medium"/>
              <a:ea typeface="Fira Sans Medium"/>
              <a:cs typeface="Fira Sans Medium"/>
              <a:sym typeface="Fira Sans Medium"/>
            </a:endParaRPr>
          </a:p>
        </p:txBody>
      </p:sp>
      <p:pic>
        <p:nvPicPr>
          <p:cNvPr id="381" name="Google Shape;381;p34"/>
          <p:cNvPicPr preferRelativeResize="0"/>
          <p:nvPr/>
        </p:nvPicPr>
        <p:blipFill rotWithShape="1">
          <a:blip r:embed="rId3">
            <a:alphaModFix/>
          </a:blip>
          <a:srcRect b="0" l="0" r="0" t="0"/>
          <a:stretch/>
        </p:blipFill>
        <p:spPr>
          <a:xfrm>
            <a:off x="6339592" y="-242134"/>
            <a:ext cx="1727160" cy="5749619"/>
          </a:xfrm>
          <a:prstGeom prst="rect">
            <a:avLst/>
          </a:prstGeom>
          <a:noFill/>
          <a:ln>
            <a:noFill/>
          </a:ln>
        </p:spPr>
      </p:pic>
      <p:pic>
        <p:nvPicPr>
          <p:cNvPr id="382" name="Google Shape;382;p34"/>
          <p:cNvPicPr preferRelativeResize="0"/>
          <p:nvPr/>
        </p:nvPicPr>
        <p:blipFill>
          <a:blip r:embed="rId4">
            <a:alphaModFix/>
          </a:blip>
          <a:stretch>
            <a:fillRect/>
          </a:stretch>
        </p:blipFill>
        <p:spPr>
          <a:xfrm>
            <a:off x="6140449" y="2442625"/>
            <a:ext cx="2445100" cy="2423575"/>
          </a:xfrm>
          <a:prstGeom prst="rect">
            <a:avLst/>
          </a:prstGeom>
          <a:noFill/>
          <a:ln cap="flat" cmpd="sng" w="19050">
            <a:solidFill>
              <a:srgbClr val="FF9900"/>
            </a:solidFill>
            <a:prstDash val="solid"/>
            <a:round/>
            <a:headEnd len="sm" w="sm" type="none"/>
            <a:tailEnd len="sm" w="sm" type="none"/>
          </a:ln>
        </p:spPr>
      </p:pic>
      <p:sp>
        <p:nvSpPr>
          <p:cNvPr id="383" name="Google Shape;383;p34"/>
          <p:cNvSpPr txBox="1"/>
          <p:nvPr/>
        </p:nvSpPr>
        <p:spPr>
          <a:xfrm>
            <a:off x="6673806" y="3128003"/>
            <a:ext cx="5853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Fira Sans"/>
                <a:ea typeface="Fira Sans"/>
                <a:cs typeface="Fira Sans"/>
                <a:sym typeface="Fira Sans"/>
              </a:rPr>
              <a:t>True Positives</a:t>
            </a:r>
            <a:endParaRPr sz="700">
              <a:solidFill>
                <a:schemeClr val="lt1"/>
              </a:solidFill>
              <a:latin typeface="Fira Sans"/>
              <a:ea typeface="Fira Sans"/>
              <a:cs typeface="Fira Sans"/>
              <a:sym typeface="Fira Sans"/>
            </a:endParaRPr>
          </a:p>
        </p:txBody>
      </p:sp>
      <p:sp>
        <p:nvSpPr>
          <p:cNvPr id="384" name="Google Shape;384;p34"/>
          <p:cNvSpPr txBox="1"/>
          <p:nvPr/>
        </p:nvSpPr>
        <p:spPr>
          <a:xfrm>
            <a:off x="7728267" y="3128003"/>
            <a:ext cx="5853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Fira Sans"/>
                <a:ea typeface="Fira Sans"/>
                <a:cs typeface="Fira Sans"/>
                <a:sym typeface="Fira Sans"/>
              </a:rPr>
              <a:t>False Negatives</a:t>
            </a:r>
            <a:endParaRPr sz="700">
              <a:solidFill>
                <a:schemeClr val="lt1"/>
              </a:solidFill>
              <a:latin typeface="Fira Sans"/>
              <a:ea typeface="Fira Sans"/>
              <a:cs typeface="Fira Sans"/>
              <a:sym typeface="Fira Sans"/>
            </a:endParaRPr>
          </a:p>
        </p:txBody>
      </p:sp>
      <p:sp>
        <p:nvSpPr>
          <p:cNvPr id="385" name="Google Shape;385;p34"/>
          <p:cNvSpPr txBox="1"/>
          <p:nvPr/>
        </p:nvSpPr>
        <p:spPr>
          <a:xfrm>
            <a:off x="6673806" y="4125248"/>
            <a:ext cx="5853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Fira Sans"/>
                <a:ea typeface="Fira Sans"/>
                <a:cs typeface="Fira Sans"/>
                <a:sym typeface="Fira Sans"/>
              </a:rPr>
              <a:t>False </a:t>
            </a:r>
            <a:r>
              <a:rPr lang="en" sz="700">
                <a:solidFill>
                  <a:schemeClr val="lt1"/>
                </a:solidFill>
                <a:latin typeface="Fira Sans"/>
                <a:ea typeface="Fira Sans"/>
                <a:cs typeface="Fira Sans"/>
                <a:sym typeface="Fira Sans"/>
              </a:rPr>
              <a:t>Positives</a:t>
            </a:r>
            <a:endParaRPr sz="700">
              <a:solidFill>
                <a:schemeClr val="lt1"/>
              </a:solidFill>
              <a:latin typeface="Fira Sans"/>
              <a:ea typeface="Fira Sans"/>
              <a:cs typeface="Fira Sans"/>
              <a:sym typeface="Fira Sans"/>
            </a:endParaRPr>
          </a:p>
        </p:txBody>
      </p:sp>
      <p:sp>
        <p:nvSpPr>
          <p:cNvPr id="386" name="Google Shape;386;p34"/>
          <p:cNvSpPr txBox="1"/>
          <p:nvPr/>
        </p:nvSpPr>
        <p:spPr>
          <a:xfrm>
            <a:off x="7728267" y="4125248"/>
            <a:ext cx="5853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Fira Sans"/>
                <a:ea typeface="Fira Sans"/>
                <a:cs typeface="Fira Sans"/>
                <a:sym typeface="Fira Sans"/>
              </a:rPr>
              <a:t>True Negatives</a:t>
            </a:r>
            <a:endParaRPr sz="700">
              <a:solidFill>
                <a:schemeClr val="lt1"/>
              </a:solidFill>
              <a:latin typeface="Fira Sans"/>
              <a:ea typeface="Fira Sans"/>
              <a:cs typeface="Fira Sans"/>
              <a:sym typeface="Fira Sans"/>
            </a:endParaRPr>
          </a:p>
        </p:txBody>
      </p:sp>
      <p:pic>
        <p:nvPicPr>
          <p:cNvPr id="387" name="Google Shape;387;p34"/>
          <p:cNvPicPr preferRelativeResize="0"/>
          <p:nvPr/>
        </p:nvPicPr>
        <p:blipFill>
          <a:blip r:embed="rId5">
            <a:alphaModFix/>
          </a:blip>
          <a:stretch>
            <a:fillRect/>
          </a:stretch>
        </p:blipFill>
        <p:spPr>
          <a:xfrm>
            <a:off x="5977975" y="739225"/>
            <a:ext cx="2770050" cy="152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